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582d3fa7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7582d3fa7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7582d3fa7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7582d3fa7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7582d3fa7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7582d3fa7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582d3fa7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582d3fa7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582d3fa7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582d3fa7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582d3fa7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582d3fa7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582d3fa7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7582d3fa7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10172c0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10172c0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582d3fa7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7582d3fa7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582d3fa7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7582d3fa7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bea7f6199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bea7f6199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582d3fa7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7582d3fa7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582d3fa7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7582d3fa7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7582d3fa7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7582d3fa7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582d3fa7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7582d3fa7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10172c09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10172c09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10172c09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10172c0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ea7f6199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ea7f6199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7582d3fa7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7582d3fa7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10dab354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10dab354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582d3fa7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7582d3fa7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582d3fa7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582d3fa7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ea7f6199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ea7f6199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10172c09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10172c09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10dab354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10dab354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ea7f6199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ea7f6199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10172c09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10172c09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10172c09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10172c09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91c778c1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91c778c1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ea7f6199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ea7f6199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ea7f6199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bea7f6199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10172c09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10172c09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582d3fa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582d3fa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10172c09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10172c09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10172c09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10172c09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582d3fa7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7582d3fa7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10172c09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10172c09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7582d3fa7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7582d3fa7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10172c09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10172c09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10172c09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10172c09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10172c09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10172c09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10172c09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10172c09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10172c09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10172c09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3d46b972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3d46b972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bea7f6199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bea7f6199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ea7f6199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ea7f6199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ea7f6199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ea7f6199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582d3fa7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582d3fa7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7582d3fa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7582d3fa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7582d3fa7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7582d3fa7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582d3fa7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582d3fa7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35.png"/><Relationship Id="rId5" Type="http://schemas.openxmlformats.org/officeDocument/2006/relationships/image" Target="../media/image43.png"/><Relationship Id="rId6"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4.png"/><Relationship Id="rId5" Type="http://schemas.openxmlformats.org/officeDocument/2006/relationships/image" Target="../media/image56.png"/><Relationship Id="rId6"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4.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5.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2.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0.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1.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4.png"/><Relationship Id="rId4" Type="http://schemas.openxmlformats.org/officeDocument/2006/relationships/image" Target="../media/image75.png"/><Relationship Id="rId5"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4.png"/><Relationship Id="rId4" Type="http://schemas.openxmlformats.org/officeDocument/2006/relationships/image" Target="../media/image83.png"/><Relationship Id="rId5" Type="http://schemas.openxmlformats.org/officeDocument/2006/relationships/image" Target="../media/image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9.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65300" y="1289925"/>
            <a:ext cx="8213400" cy="18243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4900">
                <a:solidFill>
                  <a:schemeClr val="dk1"/>
                </a:solidFill>
              </a:rPr>
              <a:t>Introduction to ML and Linear Regression</a:t>
            </a:r>
            <a:endParaRPr b="1" sz="49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2"/>
          <p:cNvPicPr preferRelativeResize="0"/>
          <p:nvPr/>
        </p:nvPicPr>
        <p:blipFill>
          <a:blip r:embed="rId3">
            <a:alphaModFix/>
          </a:blip>
          <a:stretch>
            <a:fillRect/>
          </a:stretch>
        </p:blipFill>
        <p:spPr>
          <a:xfrm>
            <a:off x="0" y="676875"/>
            <a:ext cx="8839199" cy="42543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3"/>
          <p:cNvPicPr preferRelativeResize="0"/>
          <p:nvPr/>
        </p:nvPicPr>
        <p:blipFill>
          <a:blip r:embed="rId3">
            <a:alphaModFix/>
          </a:blip>
          <a:stretch>
            <a:fillRect/>
          </a:stretch>
        </p:blipFill>
        <p:spPr>
          <a:xfrm>
            <a:off x="152400" y="152400"/>
            <a:ext cx="6707024" cy="2031050"/>
          </a:xfrm>
          <a:prstGeom prst="rect">
            <a:avLst/>
          </a:prstGeom>
          <a:noFill/>
          <a:ln>
            <a:noFill/>
          </a:ln>
        </p:spPr>
      </p:pic>
      <p:pic>
        <p:nvPicPr>
          <p:cNvPr id="113" name="Google Shape;113;p23"/>
          <p:cNvPicPr preferRelativeResize="0"/>
          <p:nvPr/>
        </p:nvPicPr>
        <p:blipFill>
          <a:blip r:embed="rId4">
            <a:alphaModFix/>
          </a:blip>
          <a:stretch>
            <a:fillRect/>
          </a:stretch>
        </p:blipFill>
        <p:spPr>
          <a:xfrm>
            <a:off x="152400" y="2335850"/>
            <a:ext cx="6707026" cy="199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4"/>
          <p:cNvPicPr preferRelativeResize="0"/>
          <p:nvPr/>
        </p:nvPicPr>
        <p:blipFill>
          <a:blip r:embed="rId3">
            <a:alphaModFix/>
          </a:blip>
          <a:stretch>
            <a:fillRect/>
          </a:stretch>
        </p:blipFill>
        <p:spPr>
          <a:xfrm>
            <a:off x="1355038" y="1181100"/>
            <a:ext cx="6433925" cy="3664800"/>
          </a:xfrm>
          <a:prstGeom prst="rect">
            <a:avLst/>
          </a:prstGeom>
          <a:noFill/>
          <a:ln>
            <a:noFill/>
          </a:ln>
        </p:spPr>
      </p:pic>
      <p:sp>
        <p:nvSpPr>
          <p:cNvPr id="119" name="Google Shape;119;p24"/>
          <p:cNvSpPr txBox="1"/>
          <p:nvPr/>
        </p:nvSpPr>
        <p:spPr>
          <a:xfrm>
            <a:off x="250800" y="175050"/>
            <a:ext cx="8817300" cy="8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33333"/>
                </a:solidFill>
                <a:highlight>
                  <a:srgbClr val="FFFFFF"/>
                </a:highlight>
              </a:rPr>
              <a:t>The below diagram explains the working of the clustering algorithm. We can see the different fruits are divided into several groups with similar properties.</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5"/>
          <p:cNvPicPr preferRelativeResize="0"/>
          <p:nvPr/>
        </p:nvPicPr>
        <p:blipFill>
          <a:blip r:embed="rId3">
            <a:alphaModFix/>
          </a:blip>
          <a:stretch>
            <a:fillRect/>
          </a:stretch>
        </p:blipFill>
        <p:spPr>
          <a:xfrm>
            <a:off x="152400" y="152400"/>
            <a:ext cx="5571125" cy="2586225"/>
          </a:xfrm>
          <a:prstGeom prst="rect">
            <a:avLst/>
          </a:prstGeom>
          <a:noFill/>
          <a:ln>
            <a:noFill/>
          </a:ln>
        </p:spPr>
      </p:pic>
      <p:pic>
        <p:nvPicPr>
          <p:cNvPr id="125" name="Google Shape;125;p25"/>
          <p:cNvPicPr preferRelativeResize="0"/>
          <p:nvPr/>
        </p:nvPicPr>
        <p:blipFill>
          <a:blip r:embed="rId4">
            <a:alphaModFix/>
          </a:blip>
          <a:stretch>
            <a:fillRect/>
          </a:stretch>
        </p:blipFill>
        <p:spPr>
          <a:xfrm>
            <a:off x="5639225" y="224498"/>
            <a:ext cx="3412700" cy="2371700"/>
          </a:xfrm>
          <a:prstGeom prst="rect">
            <a:avLst/>
          </a:prstGeom>
          <a:noFill/>
          <a:ln>
            <a:noFill/>
          </a:ln>
        </p:spPr>
      </p:pic>
      <p:pic>
        <p:nvPicPr>
          <p:cNvPr id="126" name="Google Shape;126;p25"/>
          <p:cNvPicPr preferRelativeResize="0"/>
          <p:nvPr/>
        </p:nvPicPr>
        <p:blipFill>
          <a:blip r:embed="rId5">
            <a:alphaModFix/>
          </a:blip>
          <a:stretch>
            <a:fillRect/>
          </a:stretch>
        </p:blipFill>
        <p:spPr>
          <a:xfrm>
            <a:off x="332025" y="2967950"/>
            <a:ext cx="2841625" cy="2121156"/>
          </a:xfrm>
          <a:prstGeom prst="rect">
            <a:avLst/>
          </a:prstGeom>
          <a:noFill/>
          <a:ln>
            <a:noFill/>
          </a:ln>
        </p:spPr>
      </p:pic>
      <p:pic>
        <p:nvPicPr>
          <p:cNvPr id="127" name="Google Shape;127;p25"/>
          <p:cNvPicPr preferRelativeResize="0"/>
          <p:nvPr/>
        </p:nvPicPr>
        <p:blipFill>
          <a:blip r:embed="rId6">
            <a:alphaModFix/>
          </a:blip>
          <a:stretch>
            <a:fillRect/>
          </a:stretch>
        </p:blipFill>
        <p:spPr>
          <a:xfrm>
            <a:off x="3416323" y="3006175"/>
            <a:ext cx="2603851" cy="1974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6"/>
          <p:cNvPicPr preferRelativeResize="0"/>
          <p:nvPr/>
        </p:nvPicPr>
        <p:blipFill>
          <a:blip r:embed="rId3">
            <a:alphaModFix/>
          </a:blip>
          <a:stretch>
            <a:fillRect/>
          </a:stretch>
        </p:blipFill>
        <p:spPr>
          <a:xfrm>
            <a:off x="152400" y="152400"/>
            <a:ext cx="6940076" cy="3207750"/>
          </a:xfrm>
          <a:prstGeom prst="rect">
            <a:avLst/>
          </a:prstGeom>
          <a:noFill/>
          <a:ln>
            <a:noFill/>
          </a:ln>
        </p:spPr>
      </p:pic>
      <p:pic>
        <p:nvPicPr>
          <p:cNvPr id="133" name="Google Shape;133;p26"/>
          <p:cNvPicPr preferRelativeResize="0"/>
          <p:nvPr/>
        </p:nvPicPr>
        <p:blipFill>
          <a:blip r:embed="rId4">
            <a:alphaModFix/>
          </a:blip>
          <a:stretch>
            <a:fillRect/>
          </a:stretch>
        </p:blipFill>
        <p:spPr>
          <a:xfrm>
            <a:off x="7092476" y="2013850"/>
            <a:ext cx="1746724" cy="25812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7"/>
          <p:cNvPicPr preferRelativeResize="0"/>
          <p:nvPr/>
        </p:nvPicPr>
        <p:blipFill>
          <a:blip r:embed="rId3">
            <a:alphaModFix/>
          </a:blip>
          <a:stretch>
            <a:fillRect/>
          </a:stretch>
        </p:blipFill>
        <p:spPr>
          <a:xfrm>
            <a:off x="152400" y="152400"/>
            <a:ext cx="8839199" cy="3443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8"/>
          <p:cNvPicPr preferRelativeResize="0"/>
          <p:nvPr/>
        </p:nvPicPr>
        <p:blipFill>
          <a:blip r:embed="rId3">
            <a:alphaModFix/>
          </a:blip>
          <a:stretch>
            <a:fillRect/>
          </a:stretch>
        </p:blipFill>
        <p:spPr>
          <a:xfrm>
            <a:off x="152400" y="152400"/>
            <a:ext cx="8839201" cy="46242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nvSpPr>
        <p:spPr>
          <a:xfrm>
            <a:off x="146950" y="69150"/>
            <a:ext cx="8843400" cy="179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300">
                <a:solidFill>
                  <a:schemeClr val="dk1"/>
                </a:solidFill>
                <a:highlight>
                  <a:srgbClr val="F4F5F7"/>
                </a:highlight>
              </a:rPr>
              <a:t>You can classify machine learning models into two broad categories:</a:t>
            </a:r>
            <a:endParaRPr sz="1300">
              <a:solidFill>
                <a:schemeClr val="dk1"/>
              </a:solidFill>
              <a:highlight>
                <a:srgbClr val="F4F5F7"/>
              </a:highlight>
            </a:endParaRPr>
          </a:p>
          <a:p>
            <a:pPr indent="-311150" lvl="0" marL="457200" rtl="0" algn="l">
              <a:lnSpc>
                <a:spcPct val="100000"/>
              </a:lnSpc>
              <a:spcBef>
                <a:spcPts val="1600"/>
              </a:spcBef>
              <a:spcAft>
                <a:spcPts val="0"/>
              </a:spcAft>
              <a:buClr>
                <a:schemeClr val="dk1"/>
              </a:buClr>
              <a:buSzPts val="1300"/>
              <a:buFont typeface="Arial"/>
              <a:buAutoNum type="arabicPeriod"/>
            </a:pPr>
            <a:r>
              <a:rPr b="1" lang="en" sz="1300">
                <a:solidFill>
                  <a:schemeClr val="dk1"/>
                </a:solidFill>
                <a:highlight>
                  <a:srgbClr val="F4F5F7"/>
                </a:highlight>
              </a:rPr>
              <a:t>Supervised learning methods</a:t>
            </a:r>
            <a:endParaRPr b="1" sz="1300">
              <a:solidFill>
                <a:schemeClr val="dk1"/>
              </a:solidFill>
              <a:highlight>
                <a:srgbClr val="F4F5F7"/>
              </a:highlight>
            </a:endParaRPr>
          </a:p>
          <a:p>
            <a:pPr indent="-311150" lvl="1" marL="914400" rtl="0" algn="l">
              <a:lnSpc>
                <a:spcPct val="100000"/>
              </a:lnSpc>
              <a:spcBef>
                <a:spcPts val="0"/>
              </a:spcBef>
              <a:spcAft>
                <a:spcPts val="0"/>
              </a:spcAft>
              <a:buClr>
                <a:schemeClr val="dk1"/>
              </a:buClr>
              <a:buSzPts val="1300"/>
              <a:buFont typeface="Arial"/>
              <a:buAutoNum type="arabicPeriod"/>
            </a:pPr>
            <a:r>
              <a:rPr lang="en" sz="1300">
                <a:solidFill>
                  <a:schemeClr val="dk1"/>
                </a:solidFill>
                <a:highlight>
                  <a:srgbClr val="F4F5F7"/>
                </a:highlight>
              </a:rPr>
              <a:t>Past data with labels is used for building the model.</a:t>
            </a:r>
            <a:endParaRPr sz="1300">
              <a:solidFill>
                <a:schemeClr val="dk1"/>
              </a:solidFill>
              <a:highlight>
                <a:srgbClr val="F4F5F7"/>
              </a:highlight>
            </a:endParaRPr>
          </a:p>
          <a:p>
            <a:pPr indent="-311150" lvl="1" marL="914400" rtl="0" algn="l">
              <a:lnSpc>
                <a:spcPct val="100000"/>
              </a:lnSpc>
              <a:spcBef>
                <a:spcPts val="0"/>
              </a:spcBef>
              <a:spcAft>
                <a:spcPts val="0"/>
              </a:spcAft>
              <a:buClr>
                <a:schemeClr val="dk1"/>
              </a:buClr>
              <a:buSzPts val="1300"/>
              <a:buFont typeface="Times New Roman"/>
              <a:buAutoNum type="arabicPeriod"/>
            </a:pPr>
            <a:r>
              <a:rPr b="1" lang="en" sz="1300">
                <a:solidFill>
                  <a:schemeClr val="dk1"/>
                </a:solidFill>
                <a:highlight>
                  <a:srgbClr val="F4F5F7"/>
                </a:highlight>
              </a:rPr>
              <a:t>Regression </a:t>
            </a:r>
            <a:r>
              <a:rPr lang="en" sz="1300">
                <a:solidFill>
                  <a:schemeClr val="dk1"/>
                </a:solidFill>
                <a:highlight>
                  <a:srgbClr val="F4F5F7"/>
                </a:highlight>
              </a:rPr>
              <a:t>and </a:t>
            </a:r>
            <a:r>
              <a:rPr b="1" lang="en" sz="1300">
                <a:solidFill>
                  <a:schemeClr val="dk1"/>
                </a:solidFill>
                <a:highlight>
                  <a:srgbClr val="F4F5F7"/>
                </a:highlight>
              </a:rPr>
              <a:t>classification</a:t>
            </a:r>
            <a:r>
              <a:rPr lang="en" sz="1300">
                <a:solidFill>
                  <a:schemeClr val="dk1"/>
                </a:solidFill>
                <a:highlight>
                  <a:srgbClr val="F4F5F7"/>
                </a:highlight>
              </a:rPr>
              <a:t> algorithms fall under this category.</a:t>
            </a:r>
            <a:endParaRPr sz="1300">
              <a:solidFill>
                <a:schemeClr val="dk1"/>
              </a:solidFill>
              <a:highlight>
                <a:srgbClr val="F4F5F7"/>
              </a:highlight>
            </a:endParaRPr>
          </a:p>
          <a:p>
            <a:pPr indent="-311150" lvl="0" marL="457200" rtl="0" algn="l">
              <a:lnSpc>
                <a:spcPct val="100000"/>
              </a:lnSpc>
              <a:spcBef>
                <a:spcPts val="0"/>
              </a:spcBef>
              <a:spcAft>
                <a:spcPts val="0"/>
              </a:spcAft>
              <a:buClr>
                <a:schemeClr val="dk1"/>
              </a:buClr>
              <a:buSzPts val="1300"/>
              <a:buFont typeface="Arial"/>
              <a:buAutoNum type="arabicPeriod"/>
            </a:pPr>
            <a:r>
              <a:rPr b="1" lang="en" sz="1300">
                <a:solidFill>
                  <a:schemeClr val="dk1"/>
                </a:solidFill>
                <a:highlight>
                  <a:srgbClr val="F4F5F7"/>
                </a:highlight>
              </a:rPr>
              <a:t>Unsupervised learning methods</a:t>
            </a:r>
            <a:endParaRPr b="1" sz="1300">
              <a:solidFill>
                <a:schemeClr val="dk1"/>
              </a:solidFill>
              <a:highlight>
                <a:srgbClr val="F4F5F7"/>
              </a:highlight>
            </a:endParaRPr>
          </a:p>
          <a:p>
            <a:pPr indent="-311150" lvl="1" marL="914400" rtl="0" algn="l">
              <a:lnSpc>
                <a:spcPct val="100000"/>
              </a:lnSpc>
              <a:spcBef>
                <a:spcPts val="0"/>
              </a:spcBef>
              <a:spcAft>
                <a:spcPts val="0"/>
              </a:spcAft>
              <a:buClr>
                <a:schemeClr val="dk1"/>
              </a:buClr>
              <a:buSzPts val="1300"/>
              <a:buFont typeface="Arial"/>
              <a:buAutoNum type="arabicPeriod"/>
            </a:pPr>
            <a:r>
              <a:rPr lang="en" sz="1300">
                <a:solidFill>
                  <a:schemeClr val="dk1"/>
                </a:solidFill>
                <a:highlight>
                  <a:srgbClr val="F4F5F7"/>
                </a:highlight>
              </a:rPr>
              <a:t>No predefined labels are assigned to past data.</a:t>
            </a:r>
            <a:endParaRPr sz="1300">
              <a:solidFill>
                <a:schemeClr val="dk1"/>
              </a:solidFill>
              <a:highlight>
                <a:srgbClr val="F4F5F7"/>
              </a:highlight>
            </a:endParaRPr>
          </a:p>
          <a:p>
            <a:pPr indent="-311150" lvl="1" marL="914400" rtl="0" algn="l">
              <a:lnSpc>
                <a:spcPct val="100000"/>
              </a:lnSpc>
              <a:spcBef>
                <a:spcPts val="0"/>
              </a:spcBef>
              <a:spcAft>
                <a:spcPts val="0"/>
              </a:spcAft>
              <a:buClr>
                <a:schemeClr val="dk1"/>
              </a:buClr>
              <a:buSzPts val="1300"/>
              <a:buFont typeface="Times New Roman"/>
              <a:buAutoNum type="arabicPeriod"/>
            </a:pPr>
            <a:r>
              <a:rPr b="1" lang="en" sz="1300">
                <a:solidFill>
                  <a:schemeClr val="dk1"/>
                </a:solidFill>
                <a:highlight>
                  <a:srgbClr val="F4F5F7"/>
                </a:highlight>
              </a:rPr>
              <a:t>Clustering</a:t>
            </a:r>
            <a:r>
              <a:rPr lang="en" sz="1300">
                <a:solidFill>
                  <a:schemeClr val="dk1"/>
                </a:solidFill>
                <a:highlight>
                  <a:srgbClr val="F4F5F7"/>
                </a:highlight>
              </a:rPr>
              <a:t> algorithms fall under this category.</a:t>
            </a:r>
            <a:endParaRPr sz="1300">
              <a:solidFill>
                <a:schemeClr val="dk1"/>
              </a:solidFill>
            </a:endParaRPr>
          </a:p>
        </p:txBody>
      </p:sp>
      <p:pic>
        <p:nvPicPr>
          <p:cNvPr id="149" name="Google Shape;149;p29"/>
          <p:cNvPicPr preferRelativeResize="0"/>
          <p:nvPr/>
        </p:nvPicPr>
        <p:blipFill rotWithShape="1">
          <a:blip r:embed="rId3">
            <a:alphaModFix/>
          </a:blip>
          <a:srcRect b="0" l="0" r="0" t="-3939"/>
          <a:stretch/>
        </p:blipFill>
        <p:spPr>
          <a:xfrm>
            <a:off x="325300" y="1971175"/>
            <a:ext cx="6914949" cy="3019925"/>
          </a:xfrm>
          <a:prstGeom prst="rect">
            <a:avLst/>
          </a:prstGeom>
          <a:noFill/>
          <a:ln>
            <a:noFill/>
          </a:ln>
        </p:spPr>
      </p:pic>
      <p:sp>
        <p:nvSpPr>
          <p:cNvPr id="150" name="Google Shape;150;p29"/>
          <p:cNvSpPr/>
          <p:nvPr/>
        </p:nvSpPr>
        <p:spPr>
          <a:xfrm>
            <a:off x="6553625" y="2101825"/>
            <a:ext cx="588000" cy="2613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txBox="1"/>
          <p:nvPr/>
        </p:nvSpPr>
        <p:spPr>
          <a:xfrm>
            <a:off x="81650" y="212275"/>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rPr>
              <a:t>What Is Regression ?</a:t>
            </a:r>
            <a:endParaRPr b="1" sz="2100">
              <a:solidFill>
                <a:schemeClr val="dk1"/>
              </a:solidFill>
            </a:endParaRPr>
          </a:p>
        </p:txBody>
      </p:sp>
      <p:sp>
        <p:nvSpPr>
          <p:cNvPr id="156" name="Google Shape;156;p30"/>
          <p:cNvSpPr txBox="1"/>
          <p:nvPr/>
        </p:nvSpPr>
        <p:spPr>
          <a:xfrm>
            <a:off x="103200" y="1002600"/>
            <a:ext cx="89376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44444"/>
                </a:solidFill>
              </a:rPr>
              <a:t>Regression searches for relationships among variables</a:t>
            </a:r>
            <a:r>
              <a:rPr lang="en" sz="2000">
                <a:solidFill>
                  <a:srgbClr val="444444"/>
                </a:solidFill>
              </a:rPr>
              <a:t>. For example, you can observe several employees of some company and try to understand how their salaries depend on their features, such as experience,education level, role, city of employment, and so on.</a:t>
            </a:r>
            <a:endParaRPr sz="2000">
              <a:solidFill>
                <a:srgbClr val="444444"/>
              </a:solidFill>
            </a:endParaRPr>
          </a:p>
          <a:p>
            <a:pPr indent="0" lvl="0" marL="0" rtl="0" algn="l">
              <a:spcBef>
                <a:spcPts val="0"/>
              </a:spcBef>
              <a:spcAft>
                <a:spcPts val="0"/>
              </a:spcAft>
              <a:buNone/>
            </a:pPr>
            <a:r>
              <a:t/>
            </a:r>
            <a:endParaRPr sz="2000">
              <a:solidFill>
                <a:srgbClr val="444444"/>
              </a:solidFill>
            </a:endParaRPr>
          </a:p>
          <a:p>
            <a:pPr indent="0" lvl="0" marL="0" rtl="0" algn="l">
              <a:spcBef>
                <a:spcPts val="0"/>
              </a:spcBef>
              <a:spcAft>
                <a:spcPts val="0"/>
              </a:spcAft>
              <a:buNone/>
            </a:pPr>
            <a:r>
              <a:rPr lang="en" sz="2000">
                <a:solidFill>
                  <a:srgbClr val="444444"/>
                </a:solidFill>
              </a:rPr>
              <a:t>The presumption is that the </a:t>
            </a:r>
            <a:r>
              <a:rPr b="1" lang="en" sz="2000">
                <a:solidFill>
                  <a:srgbClr val="444444"/>
                </a:solidFill>
              </a:rPr>
              <a:t>experience,education, role, and city are the independent features</a:t>
            </a:r>
            <a:r>
              <a:rPr lang="en" sz="2000">
                <a:solidFill>
                  <a:srgbClr val="444444"/>
                </a:solidFill>
              </a:rPr>
              <a:t>, while the </a:t>
            </a:r>
            <a:r>
              <a:rPr b="1" lang="en" sz="2000">
                <a:solidFill>
                  <a:srgbClr val="444444"/>
                </a:solidFill>
              </a:rPr>
              <a:t>salary depends </a:t>
            </a:r>
            <a:r>
              <a:rPr lang="en" sz="2000">
                <a:solidFill>
                  <a:srgbClr val="444444"/>
                </a:solidFill>
              </a:rPr>
              <a:t>on them. </a:t>
            </a:r>
            <a:endParaRPr sz="2000">
              <a:solidFill>
                <a:srgbClr val="444444"/>
              </a:solidFill>
            </a:endParaRPr>
          </a:p>
          <a:p>
            <a:pPr indent="0" lvl="0" marL="0" rtl="0" algn="l">
              <a:spcBef>
                <a:spcPts val="0"/>
              </a:spcBef>
              <a:spcAft>
                <a:spcPts val="0"/>
              </a:spcAft>
              <a:buNone/>
            </a:pPr>
            <a:r>
              <a:t/>
            </a:r>
            <a:endParaRPr sz="2000">
              <a:solidFill>
                <a:srgbClr val="444444"/>
              </a:solidFill>
            </a:endParaRPr>
          </a:p>
          <a:p>
            <a:pPr indent="0" lvl="0" marL="0" rtl="0" algn="l">
              <a:spcBef>
                <a:spcPts val="0"/>
              </a:spcBef>
              <a:spcAft>
                <a:spcPts val="0"/>
              </a:spcAft>
              <a:buNone/>
            </a:pPr>
            <a:r>
              <a:rPr lang="en" sz="2000">
                <a:solidFill>
                  <a:srgbClr val="444444"/>
                </a:solidFill>
              </a:rPr>
              <a:t>You can try to establish the mathematical dependence of housing prices on area, number of bedrooms, distance to the city center, and so on. </a:t>
            </a:r>
            <a:endParaRPr sz="2000">
              <a:solidFill>
                <a:srgbClr val="444444"/>
              </a:solidFill>
            </a:endParaRPr>
          </a:p>
          <a:p>
            <a:pPr indent="0" lvl="0" marL="0" rtl="0" algn="l">
              <a:spcBef>
                <a:spcPts val="0"/>
              </a:spcBef>
              <a:spcAft>
                <a:spcPts val="0"/>
              </a:spcAft>
              <a:buNone/>
            </a:pPr>
            <a:r>
              <a:t/>
            </a:r>
            <a:endParaRPr sz="2000">
              <a:solidFill>
                <a:srgbClr val="44444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1"/>
          <p:cNvPicPr preferRelativeResize="0"/>
          <p:nvPr/>
        </p:nvPicPr>
        <p:blipFill>
          <a:blip r:embed="rId3">
            <a:alphaModFix/>
          </a:blip>
          <a:stretch>
            <a:fillRect/>
          </a:stretch>
        </p:blipFill>
        <p:spPr>
          <a:xfrm>
            <a:off x="152400" y="152400"/>
            <a:ext cx="8839199" cy="36131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180475" y="150400"/>
            <a:ext cx="79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Introduction to Machine Learning</a:t>
            </a:r>
            <a:endParaRPr b="1"/>
          </a:p>
        </p:txBody>
      </p:sp>
      <p:pic>
        <p:nvPicPr>
          <p:cNvPr id="60" name="Google Shape;60;p14"/>
          <p:cNvPicPr preferRelativeResize="0"/>
          <p:nvPr/>
        </p:nvPicPr>
        <p:blipFill>
          <a:blip r:embed="rId3">
            <a:alphaModFix/>
          </a:blip>
          <a:stretch>
            <a:fillRect/>
          </a:stretch>
        </p:blipFill>
        <p:spPr>
          <a:xfrm>
            <a:off x="5013650" y="812850"/>
            <a:ext cx="3528750" cy="3165600"/>
          </a:xfrm>
          <a:prstGeom prst="rect">
            <a:avLst/>
          </a:prstGeom>
          <a:noFill/>
          <a:ln>
            <a:noFill/>
          </a:ln>
        </p:spPr>
      </p:pic>
      <p:pic>
        <p:nvPicPr>
          <p:cNvPr id="61" name="Google Shape;61;p14"/>
          <p:cNvPicPr preferRelativeResize="0"/>
          <p:nvPr/>
        </p:nvPicPr>
        <p:blipFill rotWithShape="1">
          <a:blip r:embed="rId4">
            <a:alphaModFix/>
          </a:blip>
          <a:srcRect b="0" l="0" r="0" t="50243"/>
          <a:stretch/>
        </p:blipFill>
        <p:spPr>
          <a:xfrm>
            <a:off x="180475" y="1390469"/>
            <a:ext cx="3752850" cy="1672950"/>
          </a:xfrm>
          <a:prstGeom prst="rect">
            <a:avLst/>
          </a:prstGeom>
          <a:noFill/>
          <a:ln>
            <a:noFill/>
          </a:ln>
        </p:spPr>
      </p:pic>
      <p:sp>
        <p:nvSpPr>
          <p:cNvPr id="62" name="Google Shape;62;p14"/>
          <p:cNvSpPr txBox="1"/>
          <p:nvPr/>
        </p:nvSpPr>
        <p:spPr>
          <a:xfrm>
            <a:off x="618750" y="2518600"/>
            <a:ext cx="9864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Data</a:t>
            </a:r>
            <a:endParaRPr b="1"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2"/>
          <p:cNvPicPr preferRelativeResize="0"/>
          <p:nvPr/>
        </p:nvPicPr>
        <p:blipFill>
          <a:blip r:embed="rId3">
            <a:alphaModFix/>
          </a:blip>
          <a:stretch>
            <a:fillRect/>
          </a:stretch>
        </p:blipFill>
        <p:spPr>
          <a:xfrm>
            <a:off x="152400" y="152400"/>
            <a:ext cx="6907426" cy="4005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3"/>
          <p:cNvPicPr preferRelativeResize="0"/>
          <p:nvPr/>
        </p:nvPicPr>
        <p:blipFill>
          <a:blip r:embed="rId3">
            <a:alphaModFix/>
          </a:blip>
          <a:stretch>
            <a:fillRect/>
          </a:stretch>
        </p:blipFill>
        <p:spPr>
          <a:xfrm>
            <a:off x="152400" y="152400"/>
            <a:ext cx="6123651" cy="3842000"/>
          </a:xfrm>
          <a:prstGeom prst="rect">
            <a:avLst/>
          </a:prstGeom>
          <a:noFill/>
          <a:ln>
            <a:noFill/>
          </a:ln>
        </p:spPr>
      </p:pic>
      <p:pic>
        <p:nvPicPr>
          <p:cNvPr id="172" name="Google Shape;172;p33"/>
          <p:cNvPicPr preferRelativeResize="0"/>
          <p:nvPr/>
        </p:nvPicPr>
        <p:blipFill>
          <a:blip r:embed="rId4">
            <a:alphaModFix/>
          </a:blip>
          <a:stretch>
            <a:fillRect/>
          </a:stretch>
        </p:blipFill>
        <p:spPr>
          <a:xfrm>
            <a:off x="152400" y="4123100"/>
            <a:ext cx="6013550" cy="721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4"/>
          <p:cNvPicPr preferRelativeResize="0"/>
          <p:nvPr/>
        </p:nvPicPr>
        <p:blipFill>
          <a:blip r:embed="rId3">
            <a:alphaModFix/>
          </a:blip>
          <a:stretch>
            <a:fillRect/>
          </a:stretch>
        </p:blipFill>
        <p:spPr>
          <a:xfrm>
            <a:off x="152400" y="152400"/>
            <a:ext cx="3057525" cy="390525"/>
          </a:xfrm>
          <a:prstGeom prst="rect">
            <a:avLst/>
          </a:prstGeom>
          <a:noFill/>
          <a:ln>
            <a:noFill/>
          </a:ln>
        </p:spPr>
      </p:pic>
      <p:pic>
        <p:nvPicPr>
          <p:cNvPr id="178" name="Google Shape;178;p34"/>
          <p:cNvPicPr preferRelativeResize="0"/>
          <p:nvPr/>
        </p:nvPicPr>
        <p:blipFill>
          <a:blip r:embed="rId4">
            <a:alphaModFix/>
          </a:blip>
          <a:stretch>
            <a:fillRect/>
          </a:stretch>
        </p:blipFill>
        <p:spPr>
          <a:xfrm>
            <a:off x="152400" y="695325"/>
            <a:ext cx="7743825" cy="828675"/>
          </a:xfrm>
          <a:prstGeom prst="rect">
            <a:avLst/>
          </a:prstGeom>
          <a:noFill/>
          <a:ln>
            <a:noFill/>
          </a:ln>
        </p:spPr>
      </p:pic>
      <p:pic>
        <p:nvPicPr>
          <p:cNvPr id="179" name="Google Shape;179;p34"/>
          <p:cNvPicPr preferRelativeResize="0"/>
          <p:nvPr/>
        </p:nvPicPr>
        <p:blipFill>
          <a:blip r:embed="rId5">
            <a:alphaModFix/>
          </a:blip>
          <a:stretch>
            <a:fillRect/>
          </a:stretch>
        </p:blipFill>
        <p:spPr>
          <a:xfrm>
            <a:off x="152400" y="1676400"/>
            <a:ext cx="7671699" cy="331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5"/>
          <p:cNvPicPr preferRelativeResize="0"/>
          <p:nvPr/>
        </p:nvPicPr>
        <p:blipFill>
          <a:blip r:embed="rId3">
            <a:alphaModFix/>
          </a:blip>
          <a:stretch>
            <a:fillRect/>
          </a:stretch>
        </p:blipFill>
        <p:spPr>
          <a:xfrm>
            <a:off x="152400" y="152400"/>
            <a:ext cx="8124825" cy="429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6"/>
          <p:cNvPicPr preferRelativeResize="0"/>
          <p:nvPr/>
        </p:nvPicPr>
        <p:blipFill>
          <a:blip r:embed="rId3">
            <a:alphaModFix/>
          </a:blip>
          <a:stretch>
            <a:fillRect/>
          </a:stretch>
        </p:blipFill>
        <p:spPr>
          <a:xfrm>
            <a:off x="10663" y="661838"/>
            <a:ext cx="3840951" cy="1697525"/>
          </a:xfrm>
          <a:prstGeom prst="rect">
            <a:avLst/>
          </a:prstGeom>
          <a:noFill/>
          <a:ln>
            <a:noFill/>
          </a:ln>
        </p:spPr>
      </p:pic>
      <p:pic>
        <p:nvPicPr>
          <p:cNvPr id="190" name="Google Shape;190;p36"/>
          <p:cNvPicPr preferRelativeResize="0"/>
          <p:nvPr/>
        </p:nvPicPr>
        <p:blipFill>
          <a:blip r:embed="rId4">
            <a:alphaModFix/>
          </a:blip>
          <a:stretch>
            <a:fillRect/>
          </a:stretch>
        </p:blipFill>
        <p:spPr>
          <a:xfrm>
            <a:off x="4142900" y="121019"/>
            <a:ext cx="4186450" cy="2336050"/>
          </a:xfrm>
          <a:prstGeom prst="rect">
            <a:avLst/>
          </a:prstGeom>
          <a:noFill/>
          <a:ln>
            <a:noFill/>
          </a:ln>
        </p:spPr>
      </p:pic>
      <p:pic>
        <p:nvPicPr>
          <p:cNvPr id="191" name="Google Shape;191;p36"/>
          <p:cNvPicPr preferRelativeResize="0"/>
          <p:nvPr/>
        </p:nvPicPr>
        <p:blipFill>
          <a:blip r:embed="rId5">
            <a:alphaModFix/>
          </a:blip>
          <a:stretch>
            <a:fillRect/>
          </a:stretch>
        </p:blipFill>
        <p:spPr>
          <a:xfrm>
            <a:off x="21325" y="2633375"/>
            <a:ext cx="3819614" cy="2357725"/>
          </a:xfrm>
          <a:prstGeom prst="rect">
            <a:avLst/>
          </a:prstGeom>
          <a:noFill/>
          <a:ln>
            <a:noFill/>
          </a:ln>
        </p:spPr>
      </p:pic>
      <p:pic>
        <p:nvPicPr>
          <p:cNvPr id="192" name="Google Shape;192;p36"/>
          <p:cNvPicPr preferRelativeResize="0"/>
          <p:nvPr/>
        </p:nvPicPr>
        <p:blipFill>
          <a:blip r:embed="rId6">
            <a:alphaModFix/>
          </a:blip>
          <a:stretch>
            <a:fillRect/>
          </a:stretch>
        </p:blipFill>
        <p:spPr>
          <a:xfrm>
            <a:off x="4693564" y="2818644"/>
            <a:ext cx="2061817" cy="1987181"/>
          </a:xfrm>
          <a:prstGeom prst="rect">
            <a:avLst/>
          </a:prstGeom>
          <a:noFill/>
          <a:ln>
            <a:noFill/>
          </a:ln>
        </p:spPr>
      </p:pic>
      <p:sp>
        <p:nvSpPr>
          <p:cNvPr id="193" name="Google Shape;193;p36"/>
          <p:cNvSpPr txBox="1"/>
          <p:nvPr/>
        </p:nvSpPr>
        <p:spPr>
          <a:xfrm>
            <a:off x="86450" y="121025"/>
            <a:ext cx="1677000" cy="400200"/>
          </a:xfrm>
          <a:prstGeom prst="rect">
            <a:avLst/>
          </a:prstGeom>
          <a:noFill/>
          <a:ln>
            <a:noFill/>
          </a:ln>
        </p:spPr>
        <p:txBody>
          <a:bodyPr anchorCtr="0" anchor="t" bIns="91425" lIns="91425" spcFirstLastPara="1" rIns="91425" wrap="square" tIns="91425">
            <a:spAutoFit/>
          </a:bodyPr>
          <a:lstStyle/>
          <a:p>
            <a:pPr indent="0" lvl="0" marL="0" rtl="0" algn="l">
              <a:lnSpc>
                <a:spcPct val="122916"/>
              </a:lnSpc>
              <a:spcBef>
                <a:spcPts val="800"/>
              </a:spcBef>
              <a:spcAft>
                <a:spcPts val="1100"/>
              </a:spcAft>
              <a:buNone/>
            </a:pPr>
            <a:r>
              <a:rPr b="1" lang="en">
                <a:solidFill>
                  <a:schemeClr val="dk1"/>
                </a:solidFill>
                <a:highlight>
                  <a:srgbClr val="F4F5F7"/>
                </a:highlight>
              </a:rPr>
              <a:t>Regression Line</a:t>
            </a:r>
            <a:endParaRPr b="1">
              <a:solidFill>
                <a:schemeClr val="dk1"/>
              </a:solidFill>
            </a:endParaRPr>
          </a:p>
        </p:txBody>
      </p:sp>
      <p:pic>
        <p:nvPicPr>
          <p:cNvPr id="194" name="Google Shape;194;p36"/>
          <p:cNvPicPr preferRelativeResize="0"/>
          <p:nvPr/>
        </p:nvPicPr>
        <p:blipFill>
          <a:blip r:embed="rId7">
            <a:alphaModFix/>
          </a:blip>
          <a:stretch>
            <a:fillRect/>
          </a:stretch>
        </p:blipFill>
        <p:spPr>
          <a:xfrm>
            <a:off x="7201706" y="2866781"/>
            <a:ext cx="1428750" cy="1752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7"/>
          <p:cNvPicPr preferRelativeResize="0"/>
          <p:nvPr/>
        </p:nvPicPr>
        <p:blipFill>
          <a:blip r:embed="rId3">
            <a:alphaModFix/>
          </a:blip>
          <a:stretch>
            <a:fillRect/>
          </a:stretch>
        </p:blipFill>
        <p:spPr>
          <a:xfrm>
            <a:off x="467149" y="385800"/>
            <a:ext cx="1654301" cy="2054975"/>
          </a:xfrm>
          <a:prstGeom prst="rect">
            <a:avLst/>
          </a:prstGeom>
          <a:noFill/>
          <a:ln>
            <a:noFill/>
          </a:ln>
        </p:spPr>
      </p:pic>
      <p:pic>
        <p:nvPicPr>
          <p:cNvPr id="200" name="Google Shape;200;p37"/>
          <p:cNvPicPr preferRelativeResize="0"/>
          <p:nvPr/>
        </p:nvPicPr>
        <p:blipFill>
          <a:blip r:embed="rId4">
            <a:alphaModFix/>
          </a:blip>
          <a:stretch>
            <a:fillRect/>
          </a:stretch>
        </p:blipFill>
        <p:spPr>
          <a:xfrm>
            <a:off x="2832225" y="531750"/>
            <a:ext cx="1654300" cy="1831060"/>
          </a:xfrm>
          <a:prstGeom prst="rect">
            <a:avLst/>
          </a:prstGeom>
          <a:noFill/>
          <a:ln>
            <a:noFill/>
          </a:ln>
        </p:spPr>
      </p:pic>
      <p:pic>
        <p:nvPicPr>
          <p:cNvPr id="201" name="Google Shape;201;p37"/>
          <p:cNvPicPr preferRelativeResize="0"/>
          <p:nvPr/>
        </p:nvPicPr>
        <p:blipFill>
          <a:blip r:embed="rId5">
            <a:alphaModFix/>
          </a:blip>
          <a:stretch>
            <a:fillRect/>
          </a:stretch>
        </p:blipFill>
        <p:spPr>
          <a:xfrm>
            <a:off x="5295925" y="351625"/>
            <a:ext cx="1654301" cy="1967373"/>
          </a:xfrm>
          <a:prstGeom prst="rect">
            <a:avLst/>
          </a:prstGeom>
          <a:noFill/>
          <a:ln>
            <a:noFill/>
          </a:ln>
        </p:spPr>
      </p:pic>
      <p:pic>
        <p:nvPicPr>
          <p:cNvPr id="202" name="Google Shape;202;p37"/>
          <p:cNvPicPr preferRelativeResize="0"/>
          <p:nvPr/>
        </p:nvPicPr>
        <p:blipFill>
          <a:blip r:embed="rId6">
            <a:alphaModFix/>
          </a:blip>
          <a:stretch>
            <a:fillRect/>
          </a:stretch>
        </p:blipFill>
        <p:spPr>
          <a:xfrm>
            <a:off x="281125" y="2571750"/>
            <a:ext cx="5458850" cy="2557900"/>
          </a:xfrm>
          <a:prstGeom prst="rect">
            <a:avLst/>
          </a:prstGeom>
          <a:noFill/>
          <a:ln>
            <a:noFill/>
          </a:ln>
        </p:spPr>
      </p:pic>
      <p:sp>
        <p:nvSpPr>
          <p:cNvPr id="203" name="Google Shape;203;p37"/>
          <p:cNvSpPr txBox="1"/>
          <p:nvPr/>
        </p:nvSpPr>
        <p:spPr>
          <a:xfrm>
            <a:off x="5878275" y="2723025"/>
            <a:ext cx="314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5F6F7"/>
                </a:highlight>
              </a:rPr>
              <a:t>Residual</a:t>
            </a:r>
            <a:r>
              <a:rPr lang="en">
                <a:solidFill>
                  <a:schemeClr val="dk1"/>
                </a:solidFill>
                <a:highlight>
                  <a:srgbClr val="F5F6F7"/>
                </a:highlight>
              </a:rPr>
              <a:t> for a point in the data is the difference between the actual value and the value predicted by our linear regression model.</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8"/>
          <p:cNvPicPr preferRelativeResize="0"/>
          <p:nvPr/>
        </p:nvPicPr>
        <p:blipFill>
          <a:blip r:embed="rId3">
            <a:alphaModFix/>
          </a:blip>
          <a:stretch>
            <a:fillRect/>
          </a:stretch>
        </p:blipFill>
        <p:spPr>
          <a:xfrm>
            <a:off x="257600" y="2737175"/>
            <a:ext cx="3356876" cy="2145625"/>
          </a:xfrm>
          <a:prstGeom prst="rect">
            <a:avLst/>
          </a:prstGeom>
          <a:noFill/>
          <a:ln>
            <a:noFill/>
          </a:ln>
        </p:spPr>
      </p:pic>
      <p:pic>
        <p:nvPicPr>
          <p:cNvPr id="209" name="Google Shape;209;p38"/>
          <p:cNvPicPr preferRelativeResize="0"/>
          <p:nvPr/>
        </p:nvPicPr>
        <p:blipFill>
          <a:blip r:embed="rId4">
            <a:alphaModFix/>
          </a:blip>
          <a:stretch>
            <a:fillRect/>
          </a:stretch>
        </p:blipFill>
        <p:spPr>
          <a:xfrm>
            <a:off x="5116475" y="329300"/>
            <a:ext cx="2814350" cy="1764625"/>
          </a:xfrm>
          <a:prstGeom prst="rect">
            <a:avLst/>
          </a:prstGeom>
          <a:noFill/>
          <a:ln>
            <a:noFill/>
          </a:ln>
        </p:spPr>
      </p:pic>
      <p:pic>
        <p:nvPicPr>
          <p:cNvPr id="210" name="Google Shape;210;p38"/>
          <p:cNvPicPr preferRelativeResize="0"/>
          <p:nvPr/>
        </p:nvPicPr>
        <p:blipFill>
          <a:blip r:embed="rId5">
            <a:alphaModFix/>
          </a:blip>
          <a:stretch>
            <a:fillRect/>
          </a:stretch>
        </p:blipFill>
        <p:spPr>
          <a:xfrm>
            <a:off x="4828676" y="2481250"/>
            <a:ext cx="3162300" cy="2487350"/>
          </a:xfrm>
          <a:prstGeom prst="rect">
            <a:avLst/>
          </a:prstGeom>
          <a:noFill/>
          <a:ln>
            <a:noFill/>
          </a:ln>
        </p:spPr>
      </p:pic>
      <p:pic>
        <p:nvPicPr>
          <p:cNvPr id="211" name="Google Shape;211;p38"/>
          <p:cNvPicPr preferRelativeResize="0"/>
          <p:nvPr/>
        </p:nvPicPr>
        <p:blipFill>
          <a:blip r:embed="rId6">
            <a:alphaModFix/>
          </a:blip>
          <a:stretch>
            <a:fillRect/>
          </a:stretch>
        </p:blipFill>
        <p:spPr>
          <a:xfrm>
            <a:off x="746242" y="157575"/>
            <a:ext cx="3218908" cy="2414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9"/>
          <p:cNvPicPr preferRelativeResize="0"/>
          <p:nvPr/>
        </p:nvPicPr>
        <p:blipFill>
          <a:blip r:embed="rId3">
            <a:alphaModFix/>
          </a:blip>
          <a:stretch>
            <a:fillRect/>
          </a:stretch>
        </p:blipFill>
        <p:spPr>
          <a:xfrm>
            <a:off x="152400" y="152400"/>
            <a:ext cx="6399330" cy="4838700"/>
          </a:xfrm>
          <a:prstGeom prst="rect">
            <a:avLst/>
          </a:prstGeom>
          <a:noFill/>
          <a:ln>
            <a:noFill/>
          </a:ln>
        </p:spPr>
      </p:pic>
      <p:pic>
        <p:nvPicPr>
          <p:cNvPr id="217" name="Google Shape;217;p39"/>
          <p:cNvPicPr preferRelativeResize="0"/>
          <p:nvPr/>
        </p:nvPicPr>
        <p:blipFill>
          <a:blip r:embed="rId4">
            <a:alphaModFix/>
          </a:blip>
          <a:stretch>
            <a:fillRect/>
          </a:stretch>
        </p:blipFill>
        <p:spPr>
          <a:xfrm>
            <a:off x="6622480" y="2062850"/>
            <a:ext cx="2287470" cy="213851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nvSpPr>
        <p:spPr>
          <a:xfrm>
            <a:off x="190175" y="190175"/>
            <a:ext cx="8670600" cy="416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highlight>
                  <a:srgbClr val="FFFFFF"/>
                </a:highlight>
              </a:rPr>
              <a:t>The lower the value of RSS, the better is the model predictions</a:t>
            </a:r>
            <a:r>
              <a:rPr lang="en" sz="1300">
                <a:solidFill>
                  <a:schemeClr val="dk1"/>
                </a:solidFill>
                <a:highlight>
                  <a:srgbClr val="FFFFFF"/>
                </a:highlight>
              </a:rPr>
              <a:t>. Or we can say that – a regression line is a line of best fit if it minimizes the RSS value. But there is a flaw in this – </a:t>
            </a:r>
            <a:r>
              <a:rPr b="1" lang="en" sz="1300">
                <a:solidFill>
                  <a:schemeClr val="dk1"/>
                </a:solidFill>
                <a:highlight>
                  <a:srgbClr val="FFFFFF"/>
                </a:highlight>
              </a:rPr>
              <a:t>RSS is a scale </a:t>
            </a:r>
            <a:r>
              <a:rPr b="1" lang="en" sz="1300">
                <a:solidFill>
                  <a:schemeClr val="dk1"/>
                </a:solidFill>
                <a:highlight>
                  <a:srgbClr val="FFFFFF"/>
                </a:highlight>
              </a:rPr>
              <a:t>variant</a:t>
            </a:r>
            <a:r>
              <a:rPr b="1" lang="en" sz="1300">
                <a:solidFill>
                  <a:schemeClr val="dk1"/>
                </a:solidFill>
                <a:highlight>
                  <a:srgbClr val="FFFFFF"/>
                </a:highlight>
              </a:rPr>
              <a:t> statistic</a:t>
            </a:r>
            <a:r>
              <a:rPr lang="en" sz="1300">
                <a:solidFill>
                  <a:schemeClr val="dk1"/>
                </a:solidFill>
                <a:highlight>
                  <a:srgbClr val="FFFFFF"/>
                </a:highlight>
              </a:rPr>
              <a:t>. Since RSS is the sum of the squared difference between the actual and predicted value, t</a:t>
            </a:r>
            <a:r>
              <a:rPr b="1" lang="en" sz="1300">
                <a:solidFill>
                  <a:schemeClr val="dk1"/>
                </a:solidFill>
                <a:highlight>
                  <a:srgbClr val="FFFFFF"/>
                </a:highlight>
              </a:rPr>
              <a:t>he value depends on the scale of the target variable.</a:t>
            </a:r>
            <a:endParaRPr b="1" sz="1300">
              <a:solidFill>
                <a:schemeClr val="dk1"/>
              </a:solidFill>
              <a:highlight>
                <a:srgbClr val="FFFFFF"/>
              </a:highlight>
            </a:endParaRPr>
          </a:p>
          <a:p>
            <a:pPr indent="0" lvl="0" marL="0" rtl="0" algn="l">
              <a:spcBef>
                <a:spcPts val="1600"/>
              </a:spcBef>
              <a:spcAft>
                <a:spcPts val="0"/>
              </a:spcAft>
              <a:buClr>
                <a:schemeClr val="dk1"/>
              </a:buClr>
              <a:buSzPts val="1100"/>
              <a:buFont typeface="Arial"/>
              <a:buNone/>
            </a:pPr>
            <a:r>
              <a:rPr b="1" lang="en" sz="1300">
                <a:solidFill>
                  <a:schemeClr val="dk1"/>
                </a:solidFill>
              </a:rPr>
              <a:t>Residual Sum of Squares (RSS) - ∑([Actual(y) - Predicted(y))^2</a:t>
            </a:r>
            <a:endParaRPr b="1" sz="1300">
              <a:solidFill>
                <a:schemeClr val="dk1"/>
              </a:solidFill>
              <a:highlight>
                <a:srgbClr val="FFFFFF"/>
              </a:highlight>
            </a:endParaRPr>
          </a:p>
          <a:p>
            <a:pPr indent="0" lvl="0" marL="0" rtl="0" algn="l">
              <a:lnSpc>
                <a:spcPct val="140000"/>
              </a:lnSpc>
              <a:spcBef>
                <a:spcPts val="1500"/>
              </a:spcBef>
              <a:spcAft>
                <a:spcPts val="0"/>
              </a:spcAft>
              <a:buClr>
                <a:schemeClr val="dk1"/>
              </a:buClr>
              <a:buSzPts val="1100"/>
              <a:buFont typeface="Arial"/>
              <a:buNone/>
            </a:pPr>
            <a:r>
              <a:rPr b="1" lang="en" sz="1300">
                <a:solidFill>
                  <a:schemeClr val="dk1"/>
                </a:solidFill>
                <a:highlight>
                  <a:srgbClr val="FFFFFF"/>
                </a:highlight>
              </a:rPr>
              <a:t>Example:</a:t>
            </a:r>
            <a:endParaRPr b="1" sz="1300">
              <a:solidFill>
                <a:schemeClr val="dk1"/>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 sz="1300">
                <a:solidFill>
                  <a:schemeClr val="dk1"/>
                </a:solidFill>
                <a:highlight>
                  <a:srgbClr val="FFFFFF"/>
                </a:highlight>
              </a:rPr>
              <a:t>Consider your target variable is the revenue generated by selling a product. The residuals would depend on the scale of this target. If the revenue scale was taken in </a:t>
            </a:r>
            <a:r>
              <a:rPr b="1" lang="en" sz="1300">
                <a:solidFill>
                  <a:schemeClr val="dk1"/>
                </a:solidFill>
                <a:highlight>
                  <a:srgbClr val="FFFFFF"/>
                </a:highlight>
              </a:rPr>
              <a:t>“Hundreds of Rupees”</a:t>
            </a:r>
            <a:r>
              <a:rPr lang="en" sz="1300">
                <a:solidFill>
                  <a:schemeClr val="dk1"/>
                </a:solidFill>
                <a:highlight>
                  <a:srgbClr val="FFFFFF"/>
                </a:highlight>
              </a:rPr>
              <a:t> (i.e. target would be 1, 2, 3, etc.) then we might get an </a:t>
            </a:r>
            <a:r>
              <a:rPr b="1" lang="en" sz="1300">
                <a:solidFill>
                  <a:schemeClr val="dk1"/>
                </a:solidFill>
                <a:highlight>
                  <a:srgbClr val="FFFFFF"/>
                </a:highlight>
              </a:rPr>
              <a:t>RSS of about 0.54</a:t>
            </a:r>
            <a:r>
              <a:rPr lang="en" sz="1300">
                <a:solidFill>
                  <a:schemeClr val="dk1"/>
                </a:solidFill>
                <a:highlight>
                  <a:srgbClr val="FFFFFF"/>
                </a:highlight>
              </a:rPr>
              <a:t> (hypothetically speaking).</a:t>
            </a:r>
            <a:endParaRPr sz="1300">
              <a:solidFill>
                <a:schemeClr val="dk1"/>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highlight>
                  <a:srgbClr val="FFFFFF"/>
                </a:highlight>
              </a:rPr>
              <a:t>But if the revenue target variable was taken in</a:t>
            </a:r>
            <a:r>
              <a:rPr b="1" lang="en" sz="1300">
                <a:solidFill>
                  <a:schemeClr val="dk1"/>
                </a:solidFill>
                <a:highlight>
                  <a:srgbClr val="FFFFFF"/>
                </a:highlight>
              </a:rPr>
              <a:t> “Rupees” </a:t>
            </a:r>
            <a:r>
              <a:rPr lang="en" sz="1300">
                <a:solidFill>
                  <a:schemeClr val="dk1"/>
                </a:solidFill>
                <a:highlight>
                  <a:srgbClr val="FFFFFF"/>
                </a:highlight>
              </a:rPr>
              <a:t>(i.e. target would be 100, 200, 300, etc.), then we might get a larger</a:t>
            </a:r>
            <a:r>
              <a:rPr b="1" lang="en" sz="1300">
                <a:solidFill>
                  <a:schemeClr val="dk1"/>
                </a:solidFill>
                <a:highlight>
                  <a:srgbClr val="FFFFFF"/>
                </a:highlight>
              </a:rPr>
              <a:t> RSS as 5400</a:t>
            </a:r>
            <a:r>
              <a:rPr lang="en" sz="1300">
                <a:solidFill>
                  <a:schemeClr val="dk1"/>
                </a:solidFill>
                <a:highlight>
                  <a:srgbClr val="FFFFFF"/>
                </a:highlight>
              </a:rPr>
              <a:t>. Even though the data does not change, the value of RSS varies according to the scale of the target. This makes it difficult to judge what might be a good RSS value.</a:t>
            </a:r>
            <a:endParaRPr sz="1300">
              <a:solidFill>
                <a:schemeClr val="dk1"/>
              </a:solidFill>
              <a:highlight>
                <a:srgbClr val="FFFFFF"/>
              </a:highlight>
            </a:endParaRPr>
          </a:p>
          <a:p>
            <a:pPr indent="0" lvl="0" marL="0" rtl="0" algn="l">
              <a:lnSpc>
                <a:spcPct val="115000"/>
              </a:lnSpc>
              <a:spcBef>
                <a:spcPts val="1600"/>
              </a:spcBef>
              <a:spcAft>
                <a:spcPts val="1600"/>
              </a:spcAft>
              <a:buNone/>
            </a:pPr>
            <a:r>
              <a:rPr lang="en" sz="1300">
                <a:solidFill>
                  <a:schemeClr val="dk1"/>
                </a:solidFill>
                <a:highlight>
                  <a:srgbClr val="FFFFFF"/>
                </a:highlight>
              </a:rPr>
              <a:t>So, can we come up with a better statistic that is </a:t>
            </a:r>
            <a:r>
              <a:rPr b="1" lang="en" sz="1300">
                <a:solidFill>
                  <a:schemeClr val="dk1"/>
                </a:solidFill>
                <a:highlight>
                  <a:srgbClr val="FFFFFF"/>
                </a:highlight>
              </a:rPr>
              <a:t>scale-invariant</a:t>
            </a:r>
            <a:r>
              <a:rPr lang="en" sz="1300">
                <a:solidFill>
                  <a:schemeClr val="dk1"/>
                </a:solidFill>
                <a:highlight>
                  <a:srgbClr val="FFFFFF"/>
                </a:highlight>
              </a:rPr>
              <a:t>? This is where R-squared comes into the picture.</a:t>
            </a:r>
            <a:endParaRPr sz="13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1"/>
          <p:cNvPicPr preferRelativeResize="0"/>
          <p:nvPr/>
        </p:nvPicPr>
        <p:blipFill>
          <a:blip r:embed="rId3">
            <a:alphaModFix/>
          </a:blip>
          <a:stretch>
            <a:fillRect/>
          </a:stretch>
        </p:blipFill>
        <p:spPr>
          <a:xfrm>
            <a:off x="152400" y="152400"/>
            <a:ext cx="5029624" cy="3776299"/>
          </a:xfrm>
          <a:prstGeom prst="rect">
            <a:avLst/>
          </a:prstGeom>
          <a:noFill/>
          <a:ln>
            <a:noFill/>
          </a:ln>
        </p:spPr>
      </p:pic>
      <p:pic>
        <p:nvPicPr>
          <p:cNvPr id="228" name="Google Shape;228;p41"/>
          <p:cNvPicPr preferRelativeResize="0"/>
          <p:nvPr/>
        </p:nvPicPr>
        <p:blipFill>
          <a:blip r:embed="rId4">
            <a:alphaModFix/>
          </a:blip>
          <a:stretch>
            <a:fillRect/>
          </a:stretch>
        </p:blipFill>
        <p:spPr>
          <a:xfrm>
            <a:off x="4844574" y="2647950"/>
            <a:ext cx="3657176" cy="1904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266725" y="1850575"/>
            <a:ext cx="5280175" cy="1982050"/>
          </a:xfrm>
          <a:prstGeom prst="rect">
            <a:avLst/>
          </a:prstGeom>
          <a:noFill/>
          <a:ln>
            <a:noFill/>
          </a:ln>
        </p:spPr>
      </p:pic>
      <p:sp>
        <p:nvSpPr>
          <p:cNvPr id="68" name="Google Shape;68;p15"/>
          <p:cNvSpPr txBox="1"/>
          <p:nvPr/>
        </p:nvSpPr>
        <p:spPr>
          <a:xfrm>
            <a:off x="201150" y="604175"/>
            <a:ext cx="874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444444"/>
                </a:solidFill>
              </a:rPr>
              <a:t>Machine learning</a:t>
            </a:r>
            <a:r>
              <a:rPr lang="en" sz="2100">
                <a:solidFill>
                  <a:srgbClr val="444444"/>
                </a:solidFill>
              </a:rPr>
              <a:t> algorithms are able to detect patterns in data and learn from them, in order to make their own predictions.</a:t>
            </a:r>
            <a:endParaRPr b="1" sz="2100">
              <a:solidFill>
                <a:srgbClr val="44444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2"/>
          <p:cNvSpPr txBox="1"/>
          <p:nvPr/>
        </p:nvSpPr>
        <p:spPr>
          <a:xfrm>
            <a:off x="216125" y="293075"/>
            <a:ext cx="8810700" cy="231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500"/>
              </a:spcBef>
              <a:spcAft>
                <a:spcPts val="0"/>
              </a:spcAft>
              <a:buClr>
                <a:schemeClr val="dk1"/>
              </a:buClr>
              <a:buSzPts val="1100"/>
              <a:buFont typeface="Arial"/>
              <a:buNone/>
            </a:pPr>
            <a:r>
              <a:rPr b="1" lang="en" sz="1300">
                <a:solidFill>
                  <a:schemeClr val="dk1"/>
                </a:solidFill>
                <a:highlight>
                  <a:srgbClr val="FFFFFF"/>
                </a:highlight>
              </a:rPr>
              <a:t>Total Sum of Squares :</a:t>
            </a:r>
            <a:r>
              <a:rPr lang="en" sz="1300">
                <a:solidFill>
                  <a:schemeClr val="dk1"/>
                </a:solidFill>
                <a:highlight>
                  <a:srgbClr val="F5F6F7"/>
                </a:highlight>
              </a:rPr>
              <a:t>Total variation in target variable is the sum of squares of the difference between the actual values and their mean.</a:t>
            </a:r>
            <a:r>
              <a:rPr lang="en" sz="1300">
                <a:solidFill>
                  <a:schemeClr val="dk1"/>
                </a:solidFill>
                <a:highlight>
                  <a:srgbClr val="FFFFFF"/>
                </a:highlight>
              </a:rPr>
              <a:t>While the variance is the average of the squared sums of difference between actual values and data points, TSS is the total of the squared sums.</a:t>
            </a:r>
            <a:endParaRPr sz="1300">
              <a:solidFill>
                <a:schemeClr val="dk1"/>
              </a:solidFill>
              <a:highlight>
                <a:srgbClr val="FFFFFF"/>
              </a:highlight>
            </a:endParaRPr>
          </a:p>
          <a:p>
            <a:pPr indent="0" lvl="0" marL="0" rtl="0" algn="l">
              <a:lnSpc>
                <a:spcPct val="100000"/>
              </a:lnSpc>
              <a:spcBef>
                <a:spcPts val="1500"/>
              </a:spcBef>
              <a:spcAft>
                <a:spcPts val="0"/>
              </a:spcAft>
              <a:buClr>
                <a:schemeClr val="dk1"/>
              </a:buClr>
              <a:buSzPts val="1100"/>
              <a:buFont typeface="Arial"/>
              <a:buNone/>
            </a:pPr>
            <a:r>
              <a:rPr lang="en" sz="1300">
                <a:solidFill>
                  <a:schemeClr val="dk1"/>
                </a:solidFill>
                <a:highlight>
                  <a:srgbClr val="FFFFFF"/>
                </a:highlight>
              </a:rPr>
              <a:t>RSS gives us the total square of the distance of actual points from the regression line. But</a:t>
            </a:r>
            <a:r>
              <a:rPr b="1" lang="en" sz="1300">
                <a:solidFill>
                  <a:schemeClr val="dk1"/>
                </a:solidFill>
                <a:highlight>
                  <a:srgbClr val="FFFFFF"/>
                </a:highlight>
              </a:rPr>
              <a:t> if we focus on a single residual, we can say that it is the distance that is not captured by the regression line</a:t>
            </a:r>
            <a:r>
              <a:rPr lang="en" sz="1300">
                <a:solidFill>
                  <a:schemeClr val="dk1"/>
                </a:solidFill>
                <a:highlight>
                  <a:srgbClr val="FFFFFF"/>
                </a:highlight>
              </a:rPr>
              <a:t>. Therefore, </a:t>
            </a:r>
            <a:r>
              <a:rPr b="1" lang="en" sz="1300">
                <a:solidFill>
                  <a:schemeClr val="dk1"/>
                </a:solidFill>
                <a:highlight>
                  <a:srgbClr val="FFFFFF"/>
                </a:highlight>
              </a:rPr>
              <a:t>RSS as a whole gives us the variation in the target variable that is not explained by our model.</a:t>
            </a:r>
            <a:endParaRPr b="1" sz="1300">
              <a:solidFill>
                <a:schemeClr val="dk1"/>
              </a:solidFill>
              <a:highlight>
                <a:srgbClr val="FFFFFF"/>
              </a:highlight>
            </a:endParaRPr>
          </a:p>
          <a:p>
            <a:pPr indent="0" lvl="0" marL="0" rtl="0" algn="l">
              <a:lnSpc>
                <a:spcPct val="100000"/>
              </a:lnSpc>
              <a:spcBef>
                <a:spcPts val="1100"/>
              </a:spcBef>
              <a:spcAft>
                <a:spcPts val="1100"/>
              </a:spcAft>
              <a:buClr>
                <a:schemeClr val="dk1"/>
              </a:buClr>
              <a:buSzPts val="1100"/>
              <a:buFont typeface="Arial"/>
              <a:buNone/>
            </a:pPr>
            <a:r>
              <a:rPr lang="en" sz="1300">
                <a:solidFill>
                  <a:schemeClr val="dk1"/>
                </a:solidFill>
                <a:highlight>
                  <a:srgbClr val="FFFFFF"/>
                </a:highlight>
              </a:rPr>
              <a:t>TSS gives us the total variation in Y, and RSS gives us the variation in Y not explained by X, then </a:t>
            </a:r>
            <a:r>
              <a:rPr b="1" lang="en" sz="1300">
                <a:solidFill>
                  <a:schemeClr val="dk1"/>
                </a:solidFill>
                <a:highlight>
                  <a:srgbClr val="FFFFFF"/>
                </a:highlight>
              </a:rPr>
              <a:t>TSS-RSS gives us the variation in Y that is explained by our model.</a:t>
            </a:r>
            <a:r>
              <a:rPr lang="en" sz="1300">
                <a:solidFill>
                  <a:schemeClr val="dk1"/>
                </a:solidFill>
                <a:highlight>
                  <a:srgbClr val="FFFFFF"/>
                </a:highlight>
              </a:rPr>
              <a:t> We can simply divide this value by TSS to get the proportion of variation in Y that is explained by the model. And this is our </a:t>
            </a:r>
            <a:r>
              <a:rPr b="1" lang="en" sz="1300">
                <a:solidFill>
                  <a:schemeClr val="dk1"/>
                </a:solidFill>
                <a:highlight>
                  <a:srgbClr val="FFFFFF"/>
                </a:highlight>
              </a:rPr>
              <a:t>R-squared statistic</a:t>
            </a:r>
            <a:endParaRPr sz="1300">
              <a:solidFill>
                <a:schemeClr val="dk1"/>
              </a:solidFill>
            </a:endParaRPr>
          </a:p>
        </p:txBody>
      </p:sp>
      <p:pic>
        <p:nvPicPr>
          <p:cNvPr id="234" name="Google Shape;234;p42"/>
          <p:cNvPicPr preferRelativeResize="0"/>
          <p:nvPr/>
        </p:nvPicPr>
        <p:blipFill>
          <a:blip r:embed="rId3">
            <a:alphaModFix/>
          </a:blip>
          <a:stretch>
            <a:fillRect/>
          </a:stretch>
        </p:blipFill>
        <p:spPr>
          <a:xfrm>
            <a:off x="1250250" y="2660900"/>
            <a:ext cx="3841375" cy="759050"/>
          </a:xfrm>
          <a:prstGeom prst="rect">
            <a:avLst/>
          </a:prstGeom>
          <a:noFill/>
          <a:ln>
            <a:noFill/>
          </a:ln>
        </p:spPr>
      </p:pic>
      <p:sp>
        <p:nvSpPr>
          <p:cNvPr id="235" name="Google Shape;235;p42"/>
          <p:cNvSpPr txBox="1"/>
          <p:nvPr/>
        </p:nvSpPr>
        <p:spPr>
          <a:xfrm>
            <a:off x="216125" y="3552900"/>
            <a:ext cx="7762800" cy="151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rgbClr val="FFFFFF"/>
                </a:highlight>
              </a:rPr>
              <a:t>R-squared gives the degree of variability in the target variable that is explained by the model or the independent variables. If this value is 0.7, then it means that the independent variables explain 70% of the variation in the target variable.</a:t>
            </a:r>
            <a:endParaRPr sz="1300">
              <a:solidFill>
                <a:schemeClr val="dk1"/>
              </a:solidFill>
              <a:highlight>
                <a:srgbClr val="FFFFFF"/>
              </a:highlight>
            </a:endParaRPr>
          </a:p>
          <a:p>
            <a:pPr indent="0" lvl="0" marL="0" rtl="0" algn="l">
              <a:lnSpc>
                <a:spcPct val="115000"/>
              </a:lnSpc>
              <a:spcBef>
                <a:spcPts val="1600"/>
              </a:spcBef>
              <a:spcAft>
                <a:spcPts val="1600"/>
              </a:spcAft>
              <a:buNone/>
            </a:pPr>
            <a:r>
              <a:rPr lang="en" sz="1300">
                <a:solidFill>
                  <a:schemeClr val="dk1"/>
                </a:solidFill>
                <a:highlight>
                  <a:srgbClr val="FFFFFF"/>
                </a:highlight>
              </a:rPr>
              <a:t>R-squared value always lies between 0 and 1. A higher R-squared value indicates a higher amount of variability being explained by our model and vice-versa.</a:t>
            </a:r>
            <a:endParaRPr sz="1300">
              <a:solidFill>
                <a:schemeClr val="dk1"/>
              </a:solidFill>
            </a:endParaRPr>
          </a:p>
        </p:txBody>
      </p:sp>
      <p:pic>
        <p:nvPicPr>
          <p:cNvPr id="236" name="Google Shape;236;p42"/>
          <p:cNvPicPr preferRelativeResize="0"/>
          <p:nvPr/>
        </p:nvPicPr>
        <p:blipFill>
          <a:blip r:embed="rId4">
            <a:alphaModFix/>
          </a:blip>
          <a:stretch>
            <a:fillRect/>
          </a:stretch>
        </p:blipFill>
        <p:spPr>
          <a:xfrm>
            <a:off x="4535175" y="810825"/>
            <a:ext cx="1304700" cy="321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nvSpPr>
        <p:spPr>
          <a:xfrm>
            <a:off x="121025" y="164250"/>
            <a:ext cx="4832400" cy="400200"/>
          </a:xfrm>
          <a:prstGeom prst="rect">
            <a:avLst/>
          </a:prstGeom>
          <a:noFill/>
          <a:ln>
            <a:noFill/>
          </a:ln>
        </p:spPr>
        <p:txBody>
          <a:bodyPr anchorCtr="0" anchor="t" bIns="91425" lIns="91425" spcFirstLastPara="1" rIns="91425" wrap="square" tIns="91425">
            <a:spAutoFit/>
          </a:bodyPr>
          <a:lstStyle/>
          <a:p>
            <a:pPr indent="0" lvl="0" marL="0" rtl="0" algn="l">
              <a:lnSpc>
                <a:spcPct val="122916"/>
              </a:lnSpc>
              <a:spcBef>
                <a:spcPts val="800"/>
              </a:spcBef>
              <a:spcAft>
                <a:spcPts val="1100"/>
              </a:spcAft>
              <a:buNone/>
            </a:pPr>
            <a:r>
              <a:rPr b="1" lang="en">
                <a:solidFill>
                  <a:srgbClr val="091E42"/>
                </a:solidFill>
                <a:highlight>
                  <a:srgbClr val="F4F5F7"/>
                </a:highlight>
              </a:rPr>
              <a:t>Strength of Simple Linear Regression</a:t>
            </a:r>
            <a:endParaRPr/>
          </a:p>
        </p:txBody>
      </p:sp>
      <p:sp>
        <p:nvSpPr>
          <p:cNvPr id="242" name="Google Shape;242;p43"/>
          <p:cNvSpPr txBox="1"/>
          <p:nvPr/>
        </p:nvSpPr>
        <p:spPr>
          <a:xfrm>
            <a:off x="242050" y="570550"/>
            <a:ext cx="8506200" cy="99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300">
                <a:solidFill>
                  <a:schemeClr val="dk1"/>
                </a:solidFill>
                <a:highlight>
                  <a:srgbClr val="F4F5F7"/>
                </a:highlight>
              </a:rPr>
              <a:t>After determining the best fit line, there are a few critical questions that you need to answer, such as:</a:t>
            </a:r>
            <a:endParaRPr sz="1300">
              <a:solidFill>
                <a:schemeClr val="dk1"/>
              </a:solidFill>
              <a:highlight>
                <a:srgbClr val="F4F5F7"/>
              </a:highlight>
            </a:endParaRPr>
          </a:p>
          <a:p>
            <a:pPr indent="-311150" lvl="0" marL="457200" rtl="0" algn="l">
              <a:lnSpc>
                <a:spcPct val="100000"/>
              </a:lnSpc>
              <a:spcBef>
                <a:spcPts val="1600"/>
              </a:spcBef>
              <a:spcAft>
                <a:spcPts val="0"/>
              </a:spcAft>
              <a:buClr>
                <a:schemeClr val="dk1"/>
              </a:buClr>
              <a:buSzPts val="1300"/>
              <a:buFont typeface="Arial"/>
              <a:buAutoNum type="arabicPeriod"/>
            </a:pPr>
            <a:r>
              <a:rPr lang="en" sz="1300">
                <a:solidFill>
                  <a:schemeClr val="dk1"/>
                </a:solidFill>
                <a:highlight>
                  <a:srgbClr val="F4F5F7"/>
                </a:highlight>
              </a:rPr>
              <a:t>How well does the best fit line represent the scatter plot?</a:t>
            </a:r>
            <a:endParaRPr sz="1300">
              <a:solidFill>
                <a:schemeClr val="dk1"/>
              </a:solidFill>
              <a:highlight>
                <a:srgbClr val="F4F5F7"/>
              </a:highlight>
            </a:endParaRPr>
          </a:p>
          <a:p>
            <a:pPr indent="-311150" lvl="0" marL="457200" rtl="0" algn="l">
              <a:lnSpc>
                <a:spcPct val="100000"/>
              </a:lnSpc>
              <a:spcBef>
                <a:spcPts val="0"/>
              </a:spcBef>
              <a:spcAft>
                <a:spcPts val="0"/>
              </a:spcAft>
              <a:buClr>
                <a:schemeClr val="dk1"/>
              </a:buClr>
              <a:buSzPts val="1300"/>
              <a:buFont typeface="Arial"/>
              <a:buAutoNum type="arabicPeriod"/>
            </a:pPr>
            <a:r>
              <a:rPr lang="en" sz="1300">
                <a:solidFill>
                  <a:schemeClr val="dk1"/>
                </a:solidFill>
                <a:highlight>
                  <a:srgbClr val="F4F5F7"/>
                </a:highlight>
              </a:rPr>
              <a:t>How well does the best fit line predict the new data?</a:t>
            </a:r>
            <a:endParaRPr sz="1300">
              <a:solidFill>
                <a:schemeClr val="dk1"/>
              </a:solidFill>
            </a:endParaRPr>
          </a:p>
        </p:txBody>
      </p:sp>
      <p:pic>
        <p:nvPicPr>
          <p:cNvPr id="243" name="Google Shape;243;p43"/>
          <p:cNvPicPr preferRelativeResize="0"/>
          <p:nvPr/>
        </p:nvPicPr>
        <p:blipFill>
          <a:blip r:embed="rId3">
            <a:alphaModFix/>
          </a:blip>
          <a:stretch>
            <a:fillRect/>
          </a:stretch>
        </p:blipFill>
        <p:spPr>
          <a:xfrm>
            <a:off x="4953425" y="1566950"/>
            <a:ext cx="3794824" cy="2300040"/>
          </a:xfrm>
          <a:prstGeom prst="rect">
            <a:avLst/>
          </a:prstGeom>
          <a:noFill/>
          <a:ln>
            <a:noFill/>
          </a:ln>
        </p:spPr>
      </p:pic>
      <p:sp>
        <p:nvSpPr>
          <p:cNvPr id="244" name="Google Shape;244;p43"/>
          <p:cNvSpPr txBox="1"/>
          <p:nvPr/>
        </p:nvSpPr>
        <p:spPr>
          <a:xfrm>
            <a:off x="285275" y="1677050"/>
            <a:ext cx="4424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highlight>
                  <a:srgbClr val="F5F6F7"/>
                </a:highlight>
              </a:rPr>
              <a:t>R-squared statistic or coefficient of determination is a scale invariant statistic that gives the proportion of variation in target variable explained by the linear regression model.</a:t>
            </a:r>
            <a:endParaRPr b="1" sz="1100">
              <a:solidFill>
                <a:schemeClr val="dk1"/>
              </a:solidFill>
            </a:endParaRPr>
          </a:p>
        </p:txBody>
      </p:sp>
      <p:sp>
        <p:nvSpPr>
          <p:cNvPr id="245" name="Google Shape;245;p43"/>
          <p:cNvSpPr txBox="1"/>
          <p:nvPr/>
        </p:nvSpPr>
        <p:spPr>
          <a:xfrm>
            <a:off x="5739975" y="3993775"/>
            <a:ext cx="4979400" cy="58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6" name="Google Shape;246;p43"/>
          <p:cNvSpPr txBox="1"/>
          <p:nvPr/>
        </p:nvSpPr>
        <p:spPr>
          <a:xfrm>
            <a:off x="205550" y="2369750"/>
            <a:ext cx="4668300" cy="13275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15000"/>
              </a:lnSpc>
              <a:spcBef>
                <a:spcPts val="0"/>
              </a:spcBef>
              <a:spcAft>
                <a:spcPts val="0"/>
              </a:spcAft>
              <a:buClr>
                <a:schemeClr val="dk1"/>
              </a:buClr>
              <a:buSzPts val="1100"/>
              <a:buFont typeface="Arial"/>
              <a:buNone/>
            </a:pPr>
            <a:r>
              <a:rPr b="1" lang="en" sz="1100">
                <a:solidFill>
                  <a:srgbClr val="252C33"/>
                </a:solidFill>
                <a:highlight>
                  <a:schemeClr val="lt1"/>
                </a:highlight>
              </a:rPr>
              <a:t>R² (Percent of Variation Explained)</a:t>
            </a:r>
            <a:r>
              <a:rPr lang="en" sz="1100">
                <a:solidFill>
                  <a:srgbClr val="252C33"/>
                </a:solidFill>
                <a:highlight>
                  <a:schemeClr val="lt1"/>
                </a:highlight>
              </a:rPr>
              <a:t> metric tells us the</a:t>
            </a:r>
            <a:r>
              <a:rPr b="1" lang="en" sz="1100">
                <a:solidFill>
                  <a:srgbClr val="252C33"/>
                </a:solidFill>
                <a:highlight>
                  <a:schemeClr val="lt1"/>
                </a:highlight>
              </a:rPr>
              <a:t> amount of variance explained by the independent variables</a:t>
            </a:r>
            <a:r>
              <a:rPr lang="en" sz="1100">
                <a:solidFill>
                  <a:srgbClr val="252C33"/>
                </a:solidFill>
                <a:highlight>
                  <a:schemeClr val="lt1"/>
                </a:highlight>
              </a:rPr>
              <a:t> in the model.</a:t>
            </a:r>
            <a:r>
              <a:rPr b="1" lang="en" sz="1100">
                <a:solidFill>
                  <a:srgbClr val="252C33"/>
                </a:solidFill>
                <a:highlight>
                  <a:schemeClr val="lt1"/>
                </a:highlight>
              </a:rPr>
              <a:t>R2 varies between zero (no linear relationship) and one (perfect linear relationship).</a:t>
            </a:r>
            <a:endParaRPr b="1" sz="1100">
              <a:solidFill>
                <a:srgbClr val="252C33"/>
              </a:solidFill>
              <a:highlight>
                <a:schemeClr val="lt1"/>
              </a:highlight>
            </a:endParaRPr>
          </a:p>
          <a:p>
            <a:pPr indent="0" lvl="0" marL="101600" marR="101600" rtl="0" algn="l">
              <a:lnSpc>
                <a:spcPct val="115000"/>
              </a:lnSpc>
              <a:spcBef>
                <a:spcPts val="0"/>
              </a:spcBef>
              <a:spcAft>
                <a:spcPts val="0"/>
              </a:spcAft>
              <a:buClr>
                <a:schemeClr val="dk1"/>
              </a:buClr>
              <a:buSzPts val="1100"/>
              <a:buFont typeface="Arial"/>
              <a:buNone/>
            </a:pPr>
            <a:r>
              <a:t/>
            </a:r>
            <a:endParaRPr b="1" sz="1100">
              <a:solidFill>
                <a:srgbClr val="252C33"/>
              </a:solidFill>
              <a:highlight>
                <a:schemeClr val="lt1"/>
              </a:highlight>
            </a:endParaRPr>
          </a:p>
          <a:p>
            <a:pPr indent="0" lvl="0" marL="101600" marR="101600" rtl="0" algn="l">
              <a:lnSpc>
                <a:spcPct val="115000"/>
              </a:lnSpc>
              <a:spcBef>
                <a:spcPts val="0"/>
              </a:spcBef>
              <a:spcAft>
                <a:spcPts val="0"/>
              </a:spcAft>
              <a:buClr>
                <a:schemeClr val="dk1"/>
              </a:buClr>
              <a:buSzPts val="1100"/>
              <a:buFont typeface="Arial"/>
              <a:buNone/>
            </a:pPr>
            <a:r>
              <a:rPr b="1" lang="en" sz="1100">
                <a:solidFill>
                  <a:srgbClr val="252C33"/>
                </a:solidFill>
                <a:highlight>
                  <a:schemeClr val="lt1"/>
                </a:highlight>
              </a:rPr>
              <a:t>R2 , officially known as the coefficient of determination.</a:t>
            </a:r>
            <a:endParaRPr sz="1100"/>
          </a:p>
        </p:txBody>
      </p:sp>
      <p:sp>
        <p:nvSpPr>
          <p:cNvPr id="247" name="Google Shape;247;p43"/>
          <p:cNvSpPr txBox="1"/>
          <p:nvPr/>
        </p:nvSpPr>
        <p:spPr>
          <a:xfrm>
            <a:off x="333000" y="3873100"/>
            <a:ext cx="881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rPr>
              <a:t>The R-squared statistic isn’t perfect. In fact, it suffers from a major flaw. </a:t>
            </a:r>
            <a:r>
              <a:rPr b="1" lang="en" sz="1200">
                <a:solidFill>
                  <a:schemeClr val="dk1"/>
                </a:solidFill>
                <a:highlight>
                  <a:srgbClr val="FFFFFF"/>
                </a:highlight>
              </a:rPr>
              <a:t>Its value never decreases no matter the number of variables we add to our regression model</a:t>
            </a:r>
            <a:r>
              <a:rPr lang="en" sz="1200">
                <a:solidFill>
                  <a:schemeClr val="dk1"/>
                </a:solidFill>
                <a:highlight>
                  <a:srgbClr val="FFFFFF"/>
                </a:highlight>
              </a:rPr>
              <a:t>. That is, even if we are adding redundant variables to the data, the value of R-squared does not decrease. It either remains the same or increases with the addition of new independent variables. This clearly does not make sense because </a:t>
            </a:r>
            <a:r>
              <a:rPr b="1" lang="en" sz="1200">
                <a:solidFill>
                  <a:schemeClr val="dk1"/>
                </a:solidFill>
                <a:highlight>
                  <a:srgbClr val="FFFFFF"/>
                </a:highlight>
              </a:rPr>
              <a:t>some of the independent variables might not be useful in determining the target variable.</a:t>
            </a:r>
            <a:r>
              <a:rPr lang="en" sz="1200">
                <a:solidFill>
                  <a:schemeClr val="dk1"/>
                </a:solidFill>
                <a:highlight>
                  <a:srgbClr val="FFFFFF"/>
                </a:highlight>
              </a:rPr>
              <a:t> Adjusted R-squared deals with this issue.</a:t>
            </a:r>
            <a:endParaRPr sz="1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4"/>
          <p:cNvSpPr txBox="1"/>
          <p:nvPr/>
        </p:nvSpPr>
        <p:spPr>
          <a:xfrm>
            <a:off x="146950" y="129675"/>
            <a:ext cx="8774100" cy="15228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1500"/>
              </a:spcBef>
              <a:spcAft>
                <a:spcPts val="0"/>
              </a:spcAft>
              <a:buClr>
                <a:schemeClr val="dk1"/>
              </a:buClr>
              <a:buSzPts val="1100"/>
              <a:buFont typeface="Arial"/>
              <a:buNone/>
            </a:pPr>
            <a:r>
              <a:rPr b="1" lang="en" sz="1300">
                <a:solidFill>
                  <a:schemeClr val="dk1"/>
                </a:solidFill>
                <a:highlight>
                  <a:srgbClr val="FFFFFF"/>
                </a:highlight>
              </a:rPr>
              <a:t>Adjusted R-squared statistic</a:t>
            </a:r>
            <a:endParaRPr b="1" sz="1300">
              <a:solidFill>
                <a:schemeClr val="dk1"/>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 sz="1300">
                <a:solidFill>
                  <a:schemeClr val="dk1"/>
                </a:solidFill>
                <a:highlight>
                  <a:srgbClr val="FFFFFF"/>
                </a:highlight>
              </a:rPr>
              <a:t>The Adjusted R-squared takes into account the number of independent variables used for predicting the target variable. In doing so, we can determine whether adding new variables to the model actually increases the model fit.</a:t>
            </a:r>
            <a:endParaRPr sz="1300">
              <a:solidFill>
                <a:schemeClr val="dk1"/>
              </a:solidFill>
              <a:highlight>
                <a:srgbClr val="FFFFFF"/>
              </a:highlight>
            </a:endParaRPr>
          </a:p>
          <a:p>
            <a:pPr indent="0" lvl="0" marL="0" rtl="0" algn="l">
              <a:lnSpc>
                <a:spcPct val="115000"/>
              </a:lnSpc>
              <a:spcBef>
                <a:spcPts val="1600"/>
              </a:spcBef>
              <a:spcAft>
                <a:spcPts val="1600"/>
              </a:spcAft>
              <a:buNone/>
            </a:pPr>
            <a:r>
              <a:rPr lang="en" sz="1300">
                <a:solidFill>
                  <a:schemeClr val="dk1"/>
                </a:solidFill>
                <a:highlight>
                  <a:srgbClr val="FFFFFF"/>
                </a:highlight>
              </a:rPr>
              <a:t>Let’s have a look at the formula for adjusted R-squared to better understand its working.</a:t>
            </a:r>
            <a:endParaRPr sz="1300">
              <a:solidFill>
                <a:schemeClr val="dk1"/>
              </a:solidFill>
            </a:endParaRPr>
          </a:p>
        </p:txBody>
      </p:sp>
      <p:pic>
        <p:nvPicPr>
          <p:cNvPr id="253" name="Google Shape;253;p44"/>
          <p:cNvPicPr preferRelativeResize="0"/>
          <p:nvPr/>
        </p:nvPicPr>
        <p:blipFill>
          <a:blip r:embed="rId3">
            <a:alphaModFix/>
          </a:blip>
          <a:stretch>
            <a:fillRect/>
          </a:stretch>
        </p:blipFill>
        <p:spPr>
          <a:xfrm>
            <a:off x="1526875" y="1709800"/>
            <a:ext cx="2913300" cy="732099"/>
          </a:xfrm>
          <a:prstGeom prst="rect">
            <a:avLst/>
          </a:prstGeom>
          <a:noFill/>
          <a:ln>
            <a:noFill/>
          </a:ln>
        </p:spPr>
      </p:pic>
      <p:sp>
        <p:nvSpPr>
          <p:cNvPr id="254" name="Google Shape;254;p44"/>
          <p:cNvSpPr txBox="1"/>
          <p:nvPr/>
        </p:nvSpPr>
        <p:spPr>
          <a:xfrm>
            <a:off x="5904225" y="1685675"/>
            <a:ext cx="2913300" cy="220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highlight>
                  <a:srgbClr val="FFFFFF"/>
                </a:highlight>
              </a:rPr>
              <a:t>Here,</a:t>
            </a:r>
            <a:endParaRPr sz="1300">
              <a:solidFill>
                <a:schemeClr val="dk1"/>
              </a:solidFill>
              <a:highlight>
                <a:srgbClr val="FFFFFF"/>
              </a:highlight>
            </a:endParaRPr>
          </a:p>
          <a:p>
            <a:pPr indent="-311150" lvl="0" marL="457200" rtl="0" algn="l">
              <a:lnSpc>
                <a:spcPct val="115000"/>
              </a:lnSpc>
              <a:spcBef>
                <a:spcPts val="1600"/>
              </a:spcBef>
              <a:spcAft>
                <a:spcPts val="0"/>
              </a:spcAft>
              <a:buClr>
                <a:schemeClr val="dk1"/>
              </a:buClr>
              <a:buSzPts val="1300"/>
              <a:buFont typeface="Roboto"/>
              <a:buChar char="●"/>
            </a:pPr>
            <a:r>
              <a:rPr b="1" lang="en" sz="1300">
                <a:solidFill>
                  <a:schemeClr val="dk1"/>
                </a:solidFill>
                <a:highlight>
                  <a:srgbClr val="FFFFFF"/>
                </a:highlight>
              </a:rPr>
              <a:t>n</a:t>
            </a:r>
            <a:r>
              <a:rPr lang="en" sz="1300">
                <a:solidFill>
                  <a:schemeClr val="dk1"/>
                </a:solidFill>
                <a:highlight>
                  <a:srgbClr val="FFFFFF"/>
                </a:highlight>
              </a:rPr>
              <a:t> represents the number of data points in our dataset</a:t>
            </a:r>
            <a:endParaRPr sz="1300">
              <a:solidFill>
                <a:schemeClr val="dk1"/>
              </a:solidFill>
              <a:highlight>
                <a:srgbClr val="FFFFFF"/>
              </a:highlight>
            </a:endParaRPr>
          </a:p>
          <a:p>
            <a:pPr indent="-311150" lvl="0" marL="457200" rtl="0" algn="l">
              <a:lnSpc>
                <a:spcPct val="115000"/>
              </a:lnSpc>
              <a:spcBef>
                <a:spcPts val="0"/>
              </a:spcBef>
              <a:spcAft>
                <a:spcPts val="0"/>
              </a:spcAft>
              <a:buClr>
                <a:schemeClr val="dk1"/>
              </a:buClr>
              <a:buSzPts val="1300"/>
              <a:buFont typeface="Roboto"/>
              <a:buChar char="●"/>
            </a:pPr>
            <a:r>
              <a:rPr b="1" lang="en" sz="1300">
                <a:solidFill>
                  <a:schemeClr val="dk1"/>
                </a:solidFill>
                <a:highlight>
                  <a:srgbClr val="FFFFFF"/>
                </a:highlight>
              </a:rPr>
              <a:t>k</a:t>
            </a:r>
            <a:r>
              <a:rPr lang="en" sz="1300">
                <a:solidFill>
                  <a:schemeClr val="dk1"/>
                </a:solidFill>
                <a:highlight>
                  <a:srgbClr val="FFFFFF"/>
                </a:highlight>
              </a:rPr>
              <a:t> represents the number of independent variables, and</a:t>
            </a:r>
            <a:endParaRPr sz="1300">
              <a:solidFill>
                <a:schemeClr val="dk1"/>
              </a:solidFill>
              <a:highlight>
                <a:srgbClr val="FFFFFF"/>
              </a:highlight>
            </a:endParaRPr>
          </a:p>
          <a:p>
            <a:pPr indent="-311150" lvl="0" marL="457200" rtl="0" algn="l">
              <a:lnSpc>
                <a:spcPct val="115000"/>
              </a:lnSpc>
              <a:spcBef>
                <a:spcPts val="0"/>
              </a:spcBef>
              <a:spcAft>
                <a:spcPts val="0"/>
              </a:spcAft>
              <a:buClr>
                <a:schemeClr val="dk1"/>
              </a:buClr>
              <a:buSzPts val="1300"/>
              <a:buFont typeface="Roboto"/>
              <a:buChar char="●"/>
            </a:pPr>
            <a:r>
              <a:rPr b="1" lang="en" sz="1300">
                <a:solidFill>
                  <a:schemeClr val="dk1"/>
                </a:solidFill>
                <a:highlight>
                  <a:srgbClr val="FFFFFF"/>
                </a:highlight>
              </a:rPr>
              <a:t>R</a:t>
            </a:r>
            <a:r>
              <a:rPr lang="en" sz="1300">
                <a:solidFill>
                  <a:schemeClr val="dk1"/>
                </a:solidFill>
                <a:highlight>
                  <a:srgbClr val="FFFFFF"/>
                </a:highlight>
              </a:rPr>
              <a:t> represents the R-squared values determined by the model</a:t>
            </a:r>
            <a:endParaRPr sz="1300">
              <a:solidFill>
                <a:schemeClr val="dk1"/>
              </a:solidFill>
            </a:endParaRPr>
          </a:p>
        </p:txBody>
      </p:sp>
      <p:sp>
        <p:nvSpPr>
          <p:cNvPr id="255" name="Google Shape;255;p44"/>
          <p:cNvSpPr txBox="1"/>
          <p:nvPr/>
        </p:nvSpPr>
        <p:spPr>
          <a:xfrm>
            <a:off x="354425" y="2645225"/>
            <a:ext cx="5376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FFFFFF"/>
                </a:highlight>
              </a:rPr>
              <a:t>if R-squared does not increase significantly on the addition of a new independent variable, then the value of Adjusted R-squared will actually decrease.</a:t>
            </a:r>
            <a:endParaRPr sz="1300">
              <a:solidFill>
                <a:schemeClr val="dk1"/>
              </a:solidFill>
            </a:endParaRPr>
          </a:p>
        </p:txBody>
      </p:sp>
      <p:pic>
        <p:nvPicPr>
          <p:cNvPr id="256" name="Google Shape;256;p44"/>
          <p:cNvPicPr preferRelativeResize="0"/>
          <p:nvPr/>
        </p:nvPicPr>
        <p:blipFill>
          <a:blip r:embed="rId4">
            <a:alphaModFix/>
          </a:blip>
          <a:stretch>
            <a:fillRect/>
          </a:stretch>
        </p:blipFill>
        <p:spPr>
          <a:xfrm>
            <a:off x="1391770" y="3361025"/>
            <a:ext cx="2792199" cy="537175"/>
          </a:xfrm>
          <a:prstGeom prst="rect">
            <a:avLst/>
          </a:prstGeom>
          <a:noFill/>
          <a:ln>
            <a:noFill/>
          </a:ln>
        </p:spPr>
      </p:pic>
      <p:sp>
        <p:nvSpPr>
          <p:cNvPr id="257" name="Google Shape;257;p44"/>
          <p:cNvSpPr txBox="1"/>
          <p:nvPr/>
        </p:nvSpPr>
        <p:spPr>
          <a:xfrm>
            <a:off x="389000" y="4028350"/>
            <a:ext cx="8428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FFFFFF"/>
                </a:highlight>
              </a:rPr>
              <a:t>On the other hand, if on adding the new independent variable we see a significant increase in R-squared value, then the Adjusted R-squared value will also increase</a:t>
            </a:r>
            <a:endParaRPr sz="1300">
              <a:solidFill>
                <a:schemeClr val="dk1"/>
              </a:solidFill>
            </a:endParaRPr>
          </a:p>
        </p:txBody>
      </p:sp>
      <p:pic>
        <p:nvPicPr>
          <p:cNvPr id="258" name="Google Shape;258;p44"/>
          <p:cNvPicPr preferRelativeResize="0"/>
          <p:nvPr/>
        </p:nvPicPr>
        <p:blipFill>
          <a:blip r:embed="rId5">
            <a:alphaModFix/>
          </a:blip>
          <a:stretch>
            <a:fillRect/>
          </a:stretch>
        </p:blipFill>
        <p:spPr>
          <a:xfrm>
            <a:off x="4440168" y="4359675"/>
            <a:ext cx="3335233" cy="585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5"/>
          <p:cNvSpPr txBox="1"/>
          <p:nvPr/>
        </p:nvSpPr>
        <p:spPr>
          <a:xfrm>
            <a:off x="319850" y="146850"/>
            <a:ext cx="8710200" cy="461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0"/>
              </a:spcBef>
              <a:spcAft>
                <a:spcPts val="0"/>
              </a:spcAft>
              <a:buClr>
                <a:schemeClr val="dk1"/>
              </a:buClr>
              <a:buSzPts val="1100"/>
              <a:buFont typeface="Arial"/>
              <a:buNone/>
            </a:pPr>
            <a:r>
              <a:rPr b="1" lang="en" sz="1300">
                <a:solidFill>
                  <a:schemeClr val="dk1"/>
                </a:solidFill>
              </a:rPr>
              <a:t>What are the assumptions made in regression ?</a:t>
            </a:r>
            <a:endParaRPr b="1" sz="1300">
              <a:solidFill>
                <a:schemeClr val="dk1"/>
              </a:solidFill>
            </a:endParaRPr>
          </a:p>
          <a:p>
            <a:pPr indent="0" lvl="0" marL="0" rtl="0" algn="l">
              <a:lnSpc>
                <a:spcPct val="160000"/>
              </a:lnSpc>
              <a:spcBef>
                <a:spcPts val="1800"/>
              </a:spcBef>
              <a:spcAft>
                <a:spcPts val="0"/>
              </a:spcAft>
              <a:buClr>
                <a:schemeClr val="dk1"/>
              </a:buClr>
              <a:buSzPts val="1100"/>
              <a:buFont typeface="Arial"/>
              <a:buNone/>
            </a:pPr>
            <a:r>
              <a:rPr lang="en" sz="1300">
                <a:solidFill>
                  <a:schemeClr val="dk1"/>
                </a:solidFill>
              </a:rPr>
              <a:t>As we discussed above, regression is a</a:t>
            </a:r>
            <a:r>
              <a:rPr b="1" lang="en" sz="1300">
                <a:solidFill>
                  <a:schemeClr val="dk1"/>
                </a:solidFill>
              </a:rPr>
              <a:t> parametric technique</a:t>
            </a:r>
            <a:r>
              <a:rPr lang="en" sz="1300">
                <a:solidFill>
                  <a:schemeClr val="dk1"/>
                </a:solidFill>
              </a:rPr>
              <a:t>, so it makes assumptions. Let's look at the assumptions it makes:</a:t>
            </a:r>
            <a:endParaRPr sz="1300">
              <a:solidFill>
                <a:schemeClr val="dk1"/>
              </a:solidFill>
            </a:endParaRPr>
          </a:p>
          <a:p>
            <a:pPr indent="-311150" lvl="0" marL="457200" rtl="0" algn="l">
              <a:lnSpc>
                <a:spcPct val="115000"/>
              </a:lnSpc>
              <a:spcBef>
                <a:spcPts val="1100"/>
              </a:spcBef>
              <a:spcAft>
                <a:spcPts val="0"/>
              </a:spcAft>
              <a:buClr>
                <a:schemeClr val="dk1"/>
              </a:buClr>
              <a:buSzPts val="1300"/>
              <a:buAutoNum type="arabicPeriod"/>
            </a:pPr>
            <a:r>
              <a:rPr lang="en" sz="1300">
                <a:solidFill>
                  <a:schemeClr val="dk1"/>
                </a:solidFill>
              </a:rPr>
              <a:t>There exists a </a:t>
            </a:r>
            <a:r>
              <a:rPr b="1" lang="en" sz="1300">
                <a:solidFill>
                  <a:schemeClr val="dk1"/>
                </a:solidFill>
              </a:rPr>
              <a:t>linear and additive relationship between dependent (DV) and independent variables (IV)</a:t>
            </a:r>
            <a:r>
              <a:rPr lang="en" sz="1300">
                <a:solidFill>
                  <a:schemeClr val="dk1"/>
                </a:solidFill>
              </a:rPr>
              <a:t>. By linear, it means that the change in DV by 1 unit change in IV is constant. By additive, it refers to the effect of X on Y is independent of other variables.</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 sz="1300">
                <a:solidFill>
                  <a:schemeClr val="dk1"/>
                </a:solidFill>
              </a:rPr>
              <a:t>There must be no correlation among independent variables. Presence of correlation in independent variables lead to </a:t>
            </a:r>
            <a:r>
              <a:rPr b="1" lang="en" sz="1300">
                <a:solidFill>
                  <a:schemeClr val="dk1"/>
                </a:solidFill>
              </a:rPr>
              <a:t>Multicollinearity</a:t>
            </a:r>
            <a:r>
              <a:rPr lang="en" sz="1300">
                <a:solidFill>
                  <a:schemeClr val="dk1"/>
                </a:solidFill>
              </a:rPr>
              <a:t>. </a:t>
            </a:r>
            <a:r>
              <a:rPr b="1" lang="en" sz="1300">
                <a:solidFill>
                  <a:schemeClr val="dk1"/>
                </a:solidFill>
              </a:rPr>
              <a:t>If variables are correlated, it becomes extremely difficult for the model to determine the true effect of IVs on DV.</a:t>
            </a:r>
            <a:endParaRPr b="1"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 sz="1300">
                <a:solidFill>
                  <a:schemeClr val="dk1"/>
                </a:solidFill>
              </a:rPr>
              <a:t>The error terms must possess constant variance. Absence of constant variance leads to </a:t>
            </a:r>
            <a:r>
              <a:rPr b="1" lang="en" sz="1300">
                <a:solidFill>
                  <a:schemeClr val="dk1"/>
                </a:solidFill>
              </a:rPr>
              <a:t>heteroskedestacity</a:t>
            </a:r>
            <a:r>
              <a:rPr lang="en" sz="1300">
                <a:solidFill>
                  <a:schemeClr val="dk1"/>
                </a:solidFill>
              </a:rPr>
              <a:t>.</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lang="en" sz="1300">
                <a:solidFill>
                  <a:schemeClr val="dk1"/>
                </a:solidFill>
              </a:rPr>
              <a:t>The error terms must be </a:t>
            </a:r>
            <a:r>
              <a:rPr b="1" lang="en" sz="1300">
                <a:solidFill>
                  <a:schemeClr val="dk1"/>
                </a:solidFill>
              </a:rPr>
              <a:t>uncorrelated</a:t>
            </a:r>
            <a:r>
              <a:rPr lang="en" sz="1300">
                <a:solidFill>
                  <a:schemeClr val="dk1"/>
                </a:solidFill>
              </a:rPr>
              <a:t> i.e. error at ∈t must not indicate the  error at ∈t+1. </a:t>
            </a:r>
            <a:r>
              <a:rPr b="1" lang="en" sz="1300">
                <a:solidFill>
                  <a:schemeClr val="dk1"/>
                </a:solidFill>
              </a:rPr>
              <a:t>Presence of correlation in error terms is known as Autocorrelation.</a:t>
            </a:r>
            <a:r>
              <a:rPr lang="en" sz="1300">
                <a:solidFill>
                  <a:schemeClr val="dk1"/>
                </a:solidFill>
              </a:rPr>
              <a:t> It drastically affects the regression coefficients and standard error values since they are based on the assumption of uncorrelated error terms.</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 sz="1300">
                <a:solidFill>
                  <a:schemeClr val="dk1"/>
                </a:solidFill>
              </a:rPr>
              <a:t>The dependent variable and the error terms must possess a normal distribution.</a:t>
            </a:r>
            <a:endParaRPr b="1" sz="1300">
              <a:solidFill>
                <a:schemeClr val="dk1"/>
              </a:solidFill>
            </a:endParaRPr>
          </a:p>
          <a:p>
            <a:pPr indent="0" lvl="0" marL="0" rtl="0" algn="l">
              <a:lnSpc>
                <a:spcPct val="160000"/>
              </a:lnSpc>
              <a:spcBef>
                <a:spcPts val="1100"/>
              </a:spcBef>
              <a:spcAft>
                <a:spcPts val="1100"/>
              </a:spcAft>
              <a:buClr>
                <a:schemeClr val="dk1"/>
              </a:buClr>
              <a:buSzPts val="1100"/>
              <a:buFont typeface="Arial"/>
              <a:buNone/>
            </a:pPr>
            <a:r>
              <a:rPr lang="en" sz="1300">
                <a:solidFill>
                  <a:schemeClr val="dk1"/>
                </a:solidFill>
              </a:rPr>
              <a:t>Presence of these assumptions make regression quite restrictive. By restrictive I meant, </a:t>
            </a:r>
            <a:r>
              <a:rPr b="1" lang="en" sz="1300">
                <a:solidFill>
                  <a:schemeClr val="dk1"/>
                </a:solidFill>
              </a:rPr>
              <a:t>the performance of a regression model is conditioned on fulfillment of these assumptions.</a:t>
            </a:r>
            <a:endParaRPr sz="13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 name="Shape 267"/>
        <p:cNvGrpSpPr/>
        <p:nvPr/>
      </p:nvGrpSpPr>
      <p:grpSpPr>
        <a:xfrm>
          <a:off x="0" y="0"/>
          <a:ext cx="0" cy="0"/>
          <a:chOff x="0" y="0"/>
          <a:chExt cx="0" cy="0"/>
        </a:xfrm>
      </p:grpSpPr>
      <p:sp>
        <p:nvSpPr>
          <p:cNvPr id="268" name="Google Shape;268;p46"/>
          <p:cNvSpPr txBox="1"/>
          <p:nvPr/>
        </p:nvSpPr>
        <p:spPr>
          <a:xfrm>
            <a:off x="0" y="328500"/>
            <a:ext cx="44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4F5F7"/>
                </a:highlight>
              </a:rPr>
              <a:t>There is a linear relationship between X and Y:</a:t>
            </a:r>
            <a:endParaRPr>
              <a:solidFill>
                <a:schemeClr val="dk1"/>
              </a:solidFill>
            </a:endParaRPr>
          </a:p>
        </p:txBody>
      </p:sp>
      <p:pic>
        <p:nvPicPr>
          <p:cNvPr id="269" name="Google Shape;269;p46"/>
          <p:cNvPicPr preferRelativeResize="0"/>
          <p:nvPr/>
        </p:nvPicPr>
        <p:blipFill>
          <a:blip r:embed="rId3">
            <a:alphaModFix/>
          </a:blip>
          <a:stretch>
            <a:fillRect/>
          </a:stretch>
        </p:blipFill>
        <p:spPr>
          <a:xfrm>
            <a:off x="152400" y="944100"/>
            <a:ext cx="3456023" cy="1820375"/>
          </a:xfrm>
          <a:prstGeom prst="rect">
            <a:avLst/>
          </a:prstGeom>
          <a:noFill/>
          <a:ln>
            <a:noFill/>
          </a:ln>
        </p:spPr>
      </p:pic>
      <p:sp>
        <p:nvSpPr>
          <p:cNvPr id="270" name="Google Shape;270;p46"/>
          <p:cNvSpPr txBox="1"/>
          <p:nvPr/>
        </p:nvSpPr>
        <p:spPr>
          <a:xfrm>
            <a:off x="4183950" y="328500"/>
            <a:ext cx="496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4F5F7"/>
                </a:highlight>
              </a:rPr>
              <a:t>Error terms are normally distributed with mean zero(not X, Y):</a:t>
            </a:r>
            <a:endParaRPr>
              <a:solidFill>
                <a:schemeClr val="dk1"/>
              </a:solidFill>
            </a:endParaRPr>
          </a:p>
        </p:txBody>
      </p:sp>
      <p:pic>
        <p:nvPicPr>
          <p:cNvPr id="271" name="Google Shape;271;p46"/>
          <p:cNvPicPr preferRelativeResize="0"/>
          <p:nvPr/>
        </p:nvPicPr>
        <p:blipFill>
          <a:blip r:embed="rId4">
            <a:alphaModFix/>
          </a:blip>
          <a:stretch>
            <a:fillRect/>
          </a:stretch>
        </p:blipFill>
        <p:spPr>
          <a:xfrm>
            <a:off x="4817325" y="944100"/>
            <a:ext cx="3325849" cy="1820375"/>
          </a:xfrm>
          <a:prstGeom prst="rect">
            <a:avLst/>
          </a:prstGeom>
          <a:noFill/>
          <a:ln>
            <a:noFill/>
          </a:ln>
        </p:spPr>
      </p:pic>
      <p:sp>
        <p:nvSpPr>
          <p:cNvPr id="272" name="Google Shape;272;p46"/>
          <p:cNvSpPr txBox="1"/>
          <p:nvPr/>
        </p:nvSpPr>
        <p:spPr>
          <a:xfrm>
            <a:off x="285275" y="2991000"/>
            <a:ext cx="33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4F5F7"/>
                </a:highlight>
              </a:rPr>
              <a:t>X and Y should display some sort of a linear relationship; otherwise, there is no use of fitting a linear model between them</a:t>
            </a:r>
            <a:endParaRPr sz="1200">
              <a:solidFill>
                <a:schemeClr val="dk1"/>
              </a:solidFill>
            </a:endParaRPr>
          </a:p>
        </p:txBody>
      </p:sp>
      <p:sp>
        <p:nvSpPr>
          <p:cNvPr id="273" name="Google Shape;273;p46"/>
          <p:cNvSpPr txBox="1"/>
          <p:nvPr/>
        </p:nvSpPr>
        <p:spPr>
          <a:xfrm>
            <a:off x="4858225" y="3025600"/>
            <a:ext cx="4097400" cy="1772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600"/>
              </a:spcBef>
              <a:spcAft>
                <a:spcPts val="0"/>
              </a:spcAft>
              <a:buNone/>
            </a:pPr>
            <a:r>
              <a:rPr lang="en" sz="1200">
                <a:solidFill>
                  <a:schemeClr val="dk1"/>
                </a:solidFill>
                <a:highlight>
                  <a:srgbClr val="F4F5F7"/>
                </a:highlight>
              </a:rPr>
              <a:t>There is no problem if the error terms are not normally distributed if you just wish to fit a line and not make any further interpretations.</a:t>
            </a:r>
            <a:endParaRPr sz="1200">
              <a:solidFill>
                <a:schemeClr val="dk1"/>
              </a:solidFill>
              <a:highlight>
                <a:srgbClr val="F4F5F7"/>
              </a:highlight>
            </a:endParaRPr>
          </a:p>
          <a:p>
            <a:pPr indent="0" lvl="0" marL="0" rtl="0" algn="l">
              <a:lnSpc>
                <a:spcPct val="100000"/>
              </a:lnSpc>
              <a:spcBef>
                <a:spcPts val="2300"/>
              </a:spcBef>
              <a:spcAft>
                <a:spcPts val="2300"/>
              </a:spcAft>
              <a:buNone/>
            </a:pPr>
            <a:r>
              <a:rPr lang="en" sz="1200">
                <a:solidFill>
                  <a:schemeClr val="dk1"/>
                </a:solidFill>
                <a:highlight>
                  <a:srgbClr val="F4F5F7"/>
                </a:highlight>
              </a:rPr>
              <a:t>One particular repercussion of the error terms not being normally distributed is that the p-values obtained during the hypothesis test to determine the significance of the coefficients become unreliable. </a:t>
            </a:r>
            <a:endParaRPr sz="12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sp>
        <p:nvSpPr>
          <p:cNvPr id="278" name="Google Shape;278;p47"/>
          <p:cNvSpPr txBox="1"/>
          <p:nvPr/>
        </p:nvSpPr>
        <p:spPr>
          <a:xfrm>
            <a:off x="138300" y="198825"/>
            <a:ext cx="381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highlight>
                  <a:srgbClr val="F4F5F7"/>
                </a:highlight>
              </a:rPr>
              <a:t>Error terms are independent of each other</a:t>
            </a:r>
            <a:endParaRPr sz="1200">
              <a:solidFill>
                <a:schemeClr val="dk1"/>
              </a:solidFill>
            </a:endParaRPr>
          </a:p>
        </p:txBody>
      </p:sp>
      <p:pic>
        <p:nvPicPr>
          <p:cNvPr id="279" name="Google Shape;279;p47"/>
          <p:cNvPicPr preferRelativeResize="0"/>
          <p:nvPr/>
        </p:nvPicPr>
        <p:blipFill>
          <a:blip r:embed="rId3">
            <a:alphaModFix/>
          </a:blip>
          <a:stretch>
            <a:fillRect/>
          </a:stretch>
        </p:blipFill>
        <p:spPr>
          <a:xfrm>
            <a:off x="138300" y="789700"/>
            <a:ext cx="3590674" cy="2188300"/>
          </a:xfrm>
          <a:prstGeom prst="rect">
            <a:avLst/>
          </a:prstGeom>
          <a:noFill/>
          <a:ln>
            <a:noFill/>
          </a:ln>
        </p:spPr>
      </p:pic>
      <p:sp>
        <p:nvSpPr>
          <p:cNvPr id="280" name="Google Shape;280;p47"/>
          <p:cNvSpPr txBox="1"/>
          <p:nvPr/>
        </p:nvSpPr>
        <p:spPr>
          <a:xfrm>
            <a:off x="4080225" y="259350"/>
            <a:ext cx="480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highlight>
                  <a:srgbClr val="F4F5F7"/>
                </a:highlight>
              </a:rPr>
              <a:t>Error terms have constant variance (homoscedasticity)</a:t>
            </a:r>
            <a:endParaRPr sz="1200">
              <a:solidFill>
                <a:schemeClr val="dk1"/>
              </a:solidFill>
            </a:endParaRPr>
          </a:p>
        </p:txBody>
      </p:sp>
      <p:pic>
        <p:nvPicPr>
          <p:cNvPr id="281" name="Google Shape;281;p47"/>
          <p:cNvPicPr preferRelativeResize="0"/>
          <p:nvPr/>
        </p:nvPicPr>
        <p:blipFill>
          <a:blip r:embed="rId4">
            <a:alphaModFix/>
          </a:blip>
          <a:stretch>
            <a:fillRect/>
          </a:stretch>
        </p:blipFill>
        <p:spPr>
          <a:xfrm>
            <a:off x="3950700" y="861000"/>
            <a:ext cx="4718375" cy="2246675"/>
          </a:xfrm>
          <a:prstGeom prst="rect">
            <a:avLst/>
          </a:prstGeom>
          <a:noFill/>
          <a:ln>
            <a:noFill/>
          </a:ln>
        </p:spPr>
      </p:pic>
      <p:sp>
        <p:nvSpPr>
          <p:cNvPr id="282" name="Google Shape;282;p47"/>
          <p:cNvSpPr txBox="1"/>
          <p:nvPr/>
        </p:nvSpPr>
        <p:spPr>
          <a:xfrm>
            <a:off x="181525" y="3129325"/>
            <a:ext cx="354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4F5F7"/>
                </a:highlight>
              </a:rPr>
              <a:t>The error terms should not be dependent on one another</a:t>
            </a:r>
            <a:endParaRPr sz="1200">
              <a:solidFill>
                <a:schemeClr val="dk1"/>
              </a:solidFill>
            </a:endParaRPr>
          </a:p>
        </p:txBody>
      </p:sp>
      <p:sp>
        <p:nvSpPr>
          <p:cNvPr id="283" name="Google Shape;283;p47"/>
          <p:cNvSpPr txBox="1"/>
          <p:nvPr/>
        </p:nvSpPr>
        <p:spPr>
          <a:xfrm>
            <a:off x="3985125" y="3215775"/>
            <a:ext cx="46839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1600"/>
              </a:spcBef>
              <a:spcAft>
                <a:spcPts val="0"/>
              </a:spcAft>
              <a:buClr>
                <a:schemeClr val="dk1"/>
              </a:buClr>
              <a:buSzPts val="1400"/>
              <a:buFont typeface="Arial"/>
              <a:buChar char="●"/>
            </a:pPr>
            <a:r>
              <a:rPr lang="en">
                <a:solidFill>
                  <a:schemeClr val="dk1"/>
                </a:solidFill>
                <a:highlight>
                  <a:srgbClr val="F4F5F7"/>
                </a:highlight>
              </a:rPr>
              <a:t>The variance should not increase (or decrease) as the error values change.</a:t>
            </a:r>
            <a:endParaRPr>
              <a:solidFill>
                <a:schemeClr val="dk1"/>
              </a:solidFill>
              <a:highlight>
                <a:srgbClr val="F4F5F7"/>
              </a:highlight>
            </a:endParaRPr>
          </a:p>
          <a:p>
            <a:pPr indent="-317500" lvl="0" marL="457200" rtl="0" algn="l">
              <a:lnSpc>
                <a:spcPct val="100000"/>
              </a:lnSpc>
              <a:spcBef>
                <a:spcPts val="0"/>
              </a:spcBef>
              <a:spcAft>
                <a:spcPts val="0"/>
              </a:spcAft>
              <a:buClr>
                <a:schemeClr val="dk1"/>
              </a:buClr>
              <a:buSzPts val="1400"/>
              <a:buFont typeface="Arial"/>
              <a:buChar char="●"/>
            </a:pPr>
            <a:r>
              <a:rPr lang="en">
                <a:solidFill>
                  <a:schemeClr val="dk1"/>
                </a:solidFill>
                <a:highlight>
                  <a:srgbClr val="F4F5F7"/>
                </a:highlight>
              </a:rPr>
              <a:t>Also, the variance should not follow any pattern as the error terms change.</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7" name="Shape 287"/>
        <p:cNvGrpSpPr/>
        <p:nvPr/>
      </p:nvGrpSpPr>
      <p:grpSpPr>
        <a:xfrm>
          <a:off x="0" y="0"/>
          <a:ext cx="0" cy="0"/>
          <a:chOff x="0" y="0"/>
          <a:chExt cx="0" cy="0"/>
        </a:xfrm>
      </p:grpSpPr>
      <p:sp>
        <p:nvSpPr>
          <p:cNvPr id="288" name="Google Shape;288;p48"/>
          <p:cNvSpPr txBox="1"/>
          <p:nvPr/>
        </p:nvSpPr>
        <p:spPr>
          <a:xfrm>
            <a:off x="0" y="0"/>
            <a:ext cx="8599200" cy="945000"/>
          </a:xfrm>
          <a:prstGeom prst="rect">
            <a:avLst/>
          </a:prstGeom>
          <a:noFill/>
          <a:ln>
            <a:noFill/>
          </a:ln>
        </p:spPr>
        <p:txBody>
          <a:bodyPr anchorCtr="0" anchor="t" bIns="91425" lIns="91425" spcFirstLastPara="1" rIns="91425" wrap="square" tIns="91425">
            <a:spAutoFit/>
          </a:bodyPr>
          <a:lstStyle/>
          <a:p>
            <a:pPr indent="0" lvl="0" marL="12700" marR="165100" rtl="0" algn="l">
              <a:lnSpc>
                <a:spcPct val="115000"/>
              </a:lnSpc>
              <a:spcBef>
                <a:spcPts val="100"/>
              </a:spcBef>
              <a:spcAft>
                <a:spcPts val="0"/>
              </a:spcAft>
              <a:buNone/>
            </a:pPr>
            <a:r>
              <a:rPr b="1" lang="en" sz="1000">
                <a:solidFill>
                  <a:srgbClr val="242729"/>
                </a:solidFill>
                <a:highlight>
                  <a:srgbClr val="FFFFFF"/>
                </a:highlight>
              </a:rPr>
              <a:t>Constant Variance :</a:t>
            </a:r>
            <a:endParaRPr b="1" sz="1000">
              <a:solidFill>
                <a:srgbClr val="242729"/>
              </a:solidFill>
              <a:highlight>
                <a:srgbClr val="FFFFFF"/>
              </a:highlight>
            </a:endParaRPr>
          </a:p>
          <a:p>
            <a:pPr indent="0" lvl="0" marL="12700" marR="165100" rtl="0" algn="l">
              <a:lnSpc>
                <a:spcPct val="115000"/>
              </a:lnSpc>
              <a:spcBef>
                <a:spcPts val="100"/>
              </a:spcBef>
              <a:spcAft>
                <a:spcPts val="0"/>
              </a:spcAft>
              <a:buNone/>
            </a:pPr>
            <a:r>
              <a:t/>
            </a:r>
            <a:endParaRPr sz="1000">
              <a:solidFill>
                <a:srgbClr val="242729"/>
              </a:solidFill>
              <a:highlight>
                <a:srgbClr val="FFFFFF"/>
              </a:highlight>
            </a:endParaRPr>
          </a:p>
          <a:p>
            <a:pPr indent="0" lvl="0" marL="0" marR="152400" rtl="0" algn="l">
              <a:lnSpc>
                <a:spcPct val="115000"/>
              </a:lnSpc>
              <a:spcBef>
                <a:spcPts val="100"/>
              </a:spcBef>
              <a:spcAft>
                <a:spcPts val="1200"/>
              </a:spcAft>
              <a:buNone/>
            </a:pPr>
            <a:r>
              <a:rPr lang="en" sz="1150">
                <a:solidFill>
                  <a:srgbClr val="242729"/>
                </a:solidFill>
                <a:highlight>
                  <a:srgbClr val="FFFFFF"/>
                </a:highlight>
              </a:rPr>
              <a:t>It means that when you plot the individual error against the predicted value, the variance of the error predicted value should be constant. See the red arrows in the picture below, the length of the red lines (a proxy of its variance) are the same.</a:t>
            </a:r>
            <a:endParaRPr sz="1150">
              <a:solidFill>
                <a:srgbClr val="242729"/>
              </a:solidFill>
              <a:highlight>
                <a:srgbClr val="FFFFFF"/>
              </a:highlight>
            </a:endParaRPr>
          </a:p>
        </p:txBody>
      </p:sp>
      <p:pic>
        <p:nvPicPr>
          <p:cNvPr id="289" name="Google Shape;289;p48"/>
          <p:cNvPicPr preferRelativeResize="0"/>
          <p:nvPr/>
        </p:nvPicPr>
        <p:blipFill>
          <a:blip r:embed="rId3">
            <a:alphaModFix/>
          </a:blip>
          <a:stretch>
            <a:fillRect/>
          </a:stretch>
        </p:blipFill>
        <p:spPr>
          <a:xfrm>
            <a:off x="152400" y="1484750"/>
            <a:ext cx="3938800" cy="3506350"/>
          </a:xfrm>
          <a:prstGeom prst="rect">
            <a:avLst/>
          </a:prstGeom>
          <a:noFill/>
          <a:ln>
            <a:noFill/>
          </a:ln>
        </p:spPr>
      </p:pic>
      <p:pic>
        <p:nvPicPr>
          <p:cNvPr id="290" name="Google Shape;290;p48"/>
          <p:cNvPicPr preferRelativeResize="0"/>
          <p:nvPr/>
        </p:nvPicPr>
        <p:blipFill>
          <a:blip r:embed="rId4">
            <a:alphaModFix/>
          </a:blip>
          <a:stretch>
            <a:fillRect/>
          </a:stretch>
        </p:blipFill>
        <p:spPr>
          <a:xfrm>
            <a:off x="4337173" y="1097400"/>
            <a:ext cx="4312877" cy="2405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sp>
        <p:nvSpPr>
          <p:cNvPr id="295" name="Google Shape;295;p49"/>
          <p:cNvSpPr txBox="1"/>
          <p:nvPr/>
        </p:nvSpPr>
        <p:spPr>
          <a:xfrm>
            <a:off x="146550" y="153875"/>
            <a:ext cx="8682300" cy="187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0"/>
              </a:spcBef>
              <a:spcAft>
                <a:spcPts val="0"/>
              </a:spcAft>
              <a:buClr>
                <a:schemeClr val="dk1"/>
              </a:buClr>
              <a:buSzPts val="1100"/>
              <a:buFont typeface="Arial"/>
              <a:buNone/>
            </a:pPr>
            <a:r>
              <a:rPr b="1" lang="en" sz="1600">
                <a:solidFill>
                  <a:srgbClr val="46535E"/>
                </a:solidFill>
              </a:rPr>
              <a:t>How do I know these assumptions are violated in my data?</a:t>
            </a:r>
            <a:endParaRPr b="1" sz="1600">
              <a:solidFill>
                <a:srgbClr val="46535E"/>
              </a:solidFill>
            </a:endParaRPr>
          </a:p>
          <a:p>
            <a:pPr indent="0" lvl="0" marL="0" rtl="0" algn="l">
              <a:lnSpc>
                <a:spcPct val="160000"/>
              </a:lnSpc>
              <a:spcBef>
                <a:spcPts val="1800"/>
              </a:spcBef>
              <a:spcAft>
                <a:spcPts val="0"/>
              </a:spcAft>
              <a:buClr>
                <a:schemeClr val="dk1"/>
              </a:buClr>
              <a:buSzPts val="1100"/>
              <a:buFont typeface="Arial"/>
              <a:buNone/>
            </a:pPr>
            <a:r>
              <a:rPr b="1" lang="en" sz="1000">
                <a:solidFill>
                  <a:srgbClr val="252C33"/>
                </a:solidFill>
              </a:rPr>
              <a:t>Residual (</a:t>
            </a:r>
            <a:r>
              <a:rPr lang="en" sz="1000">
                <a:solidFill>
                  <a:srgbClr val="202124"/>
                </a:solidFill>
                <a:highlight>
                  <a:srgbClr val="FFFFFF"/>
                </a:highlight>
              </a:rPr>
              <a:t>Vertical distance between a data point and the </a:t>
            </a:r>
            <a:r>
              <a:rPr b="1" lang="en" sz="1000">
                <a:solidFill>
                  <a:srgbClr val="202124"/>
                </a:solidFill>
                <a:highlight>
                  <a:srgbClr val="FFFFFF"/>
                </a:highlight>
              </a:rPr>
              <a:t>regression</a:t>
            </a:r>
            <a:r>
              <a:rPr lang="en" sz="1000">
                <a:solidFill>
                  <a:srgbClr val="202124"/>
                </a:solidFill>
                <a:highlight>
                  <a:srgbClr val="FFFFFF"/>
                </a:highlight>
              </a:rPr>
              <a:t> line</a:t>
            </a:r>
            <a:r>
              <a:rPr b="1" lang="en" sz="1000">
                <a:solidFill>
                  <a:srgbClr val="252C33"/>
                </a:solidFill>
              </a:rPr>
              <a:t>) vs. Fitted Values Plot (</a:t>
            </a:r>
            <a:r>
              <a:rPr b="1" lang="en" sz="1000">
                <a:solidFill>
                  <a:srgbClr val="202124"/>
                </a:solidFill>
                <a:highlight>
                  <a:srgbClr val="FFFFFF"/>
                </a:highlight>
              </a:rPr>
              <a:t>Fitted values</a:t>
            </a:r>
            <a:r>
              <a:rPr lang="en" sz="1000">
                <a:solidFill>
                  <a:srgbClr val="202124"/>
                </a:solidFill>
                <a:highlight>
                  <a:srgbClr val="FFFFFF"/>
                </a:highlight>
              </a:rPr>
              <a:t> are also called </a:t>
            </a:r>
            <a:r>
              <a:rPr b="1" lang="en" sz="1000">
                <a:solidFill>
                  <a:srgbClr val="202124"/>
                </a:solidFill>
                <a:highlight>
                  <a:srgbClr val="FFFFFF"/>
                </a:highlight>
              </a:rPr>
              <a:t>predicted values</a:t>
            </a:r>
            <a:r>
              <a:rPr b="1" lang="en" sz="1000">
                <a:solidFill>
                  <a:srgbClr val="252C33"/>
                </a:solidFill>
              </a:rPr>
              <a:t>)</a:t>
            </a:r>
            <a:endParaRPr b="1" sz="1000">
              <a:solidFill>
                <a:srgbClr val="252C33"/>
              </a:solidFill>
            </a:endParaRPr>
          </a:p>
          <a:p>
            <a:pPr indent="0" lvl="0" marL="0" rtl="0" algn="l">
              <a:lnSpc>
                <a:spcPct val="160000"/>
              </a:lnSpc>
              <a:spcBef>
                <a:spcPts val="1100"/>
              </a:spcBef>
              <a:spcAft>
                <a:spcPts val="0"/>
              </a:spcAft>
              <a:buClr>
                <a:schemeClr val="dk1"/>
              </a:buClr>
              <a:buSzPts val="1100"/>
              <a:buFont typeface="Arial"/>
              <a:buNone/>
            </a:pPr>
            <a:r>
              <a:rPr lang="en" sz="1000">
                <a:solidFill>
                  <a:srgbClr val="252C33"/>
                </a:solidFill>
              </a:rPr>
              <a:t>Ideally, this plot shouldn't show any pattern. But if you see any shape</a:t>
            </a:r>
            <a:r>
              <a:rPr b="1" lang="en" sz="1000">
                <a:solidFill>
                  <a:srgbClr val="252C33"/>
                </a:solidFill>
              </a:rPr>
              <a:t> (curve, U shape)</a:t>
            </a:r>
            <a:r>
              <a:rPr lang="en" sz="1000">
                <a:solidFill>
                  <a:srgbClr val="252C33"/>
                </a:solidFill>
              </a:rPr>
              <a:t>, it suggests</a:t>
            </a:r>
            <a:r>
              <a:rPr b="1" lang="en" sz="1000">
                <a:solidFill>
                  <a:srgbClr val="252C33"/>
                </a:solidFill>
              </a:rPr>
              <a:t> non-linearity </a:t>
            </a:r>
            <a:r>
              <a:rPr lang="en" sz="1000">
                <a:solidFill>
                  <a:srgbClr val="252C33"/>
                </a:solidFill>
              </a:rPr>
              <a:t>in the data set. In addition, if you see a </a:t>
            </a:r>
            <a:r>
              <a:rPr b="1" lang="en" sz="1000">
                <a:solidFill>
                  <a:srgbClr val="252C33"/>
                </a:solidFill>
              </a:rPr>
              <a:t>funnel shape pattern</a:t>
            </a:r>
            <a:r>
              <a:rPr lang="en" sz="1000">
                <a:solidFill>
                  <a:srgbClr val="252C33"/>
                </a:solidFill>
              </a:rPr>
              <a:t>, it suggests your data is suffering from </a:t>
            </a:r>
            <a:r>
              <a:rPr b="1" lang="en" sz="1000">
                <a:solidFill>
                  <a:srgbClr val="252C33"/>
                </a:solidFill>
              </a:rPr>
              <a:t>heteroskedasticity</a:t>
            </a:r>
            <a:r>
              <a:rPr lang="en" sz="1000">
                <a:solidFill>
                  <a:srgbClr val="252C33"/>
                </a:solidFill>
              </a:rPr>
              <a:t>, i.e. </a:t>
            </a:r>
            <a:r>
              <a:rPr b="1" lang="en" sz="1000">
                <a:solidFill>
                  <a:srgbClr val="252C33"/>
                </a:solidFill>
              </a:rPr>
              <a:t>the error terms have non-constant variance</a:t>
            </a:r>
            <a:r>
              <a:rPr lang="en" sz="1000">
                <a:solidFill>
                  <a:srgbClr val="252C33"/>
                </a:solidFill>
              </a:rPr>
              <a:t>.</a:t>
            </a:r>
            <a:endParaRPr sz="1000">
              <a:solidFill>
                <a:srgbClr val="252C33"/>
              </a:solidFill>
            </a:endParaRPr>
          </a:p>
          <a:p>
            <a:pPr indent="0" lvl="0" marL="0" rtl="0" algn="l">
              <a:spcBef>
                <a:spcPts val="1100"/>
              </a:spcBef>
              <a:spcAft>
                <a:spcPts val="0"/>
              </a:spcAft>
              <a:buNone/>
            </a:pPr>
            <a:r>
              <a:t/>
            </a:r>
            <a:endParaRPr sz="1000"/>
          </a:p>
        </p:txBody>
      </p:sp>
      <p:pic>
        <p:nvPicPr>
          <p:cNvPr id="296" name="Google Shape;296;p49"/>
          <p:cNvPicPr preferRelativeResize="0"/>
          <p:nvPr/>
        </p:nvPicPr>
        <p:blipFill>
          <a:blip r:embed="rId3">
            <a:alphaModFix/>
          </a:blip>
          <a:stretch>
            <a:fillRect/>
          </a:stretch>
        </p:blipFill>
        <p:spPr>
          <a:xfrm>
            <a:off x="146550" y="2123375"/>
            <a:ext cx="3365876" cy="2677225"/>
          </a:xfrm>
          <a:prstGeom prst="rect">
            <a:avLst/>
          </a:prstGeom>
          <a:noFill/>
          <a:ln>
            <a:noFill/>
          </a:ln>
        </p:spPr>
      </p:pic>
      <p:sp>
        <p:nvSpPr>
          <p:cNvPr id="297" name="Google Shape;297;p49"/>
          <p:cNvSpPr txBox="1"/>
          <p:nvPr/>
        </p:nvSpPr>
        <p:spPr>
          <a:xfrm>
            <a:off x="3641475" y="1919650"/>
            <a:ext cx="51507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252C33"/>
                </a:solidFill>
                <a:highlight>
                  <a:srgbClr val="FFFFFF"/>
                </a:highlight>
              </a:rPr>
              <a:t>Normality Q-Q Plot</a:t>
            </a:r>
            <a:endParaRPr b="1" sz="1050">
              <a:solidFill>
                <a:srgbClr val="252C33"/>
              </a:solidFill>
              <a:highlight>
                <a:srgbClr val="FFFFFF"/>
              </a:highlight>
            </a:endParaRPr>
          </a:p>
          <a:p>
            <a:pPr indent="0" lvl="0" marL="0" rtl="0" algn="l">
              <a:spcBef>
                <a:spcPts val="0"/>
              </a:spcBef>
              <a:spcAft>
                <a:spcPts val="0"/>
              </a:spcAft>
              <a:buNone/>
            </a:pPr>
            <a:r>
              <a:t/>
            </a:r>
            <a:endParaRPr b="1" sz="1050">
              <a:solidFill>
                <a:srgbClr val="252C33"/>
              </a:solidFill>
              <a:highlight>
                <a:srgbClr val="FFFFFF"/>
              </a:highlight>
            </a:endParaRPr>
          </a:p>
          <a:p>
            <a:pPr indent="0" lvl="0" marL="0" rtl="0" algn="l">
              <a:spcBef>
                <a:spcPts val="0"/>
              </a:spcBef>
              <a:spcAft>
                <a:spcPts val="0"/>
              </a:spcAft>
              <a:buNone/>
            </a:pPr>
            <a:r>
              <a:rPr lang="en" sz="1050">
                <a:solidFill>
                  <a:srgbClr val="252C33"/>
                </a:solidFill>
                <a:highlight>
                  <a:srgbClr val="FFFFFF"/>
                </a:highlight>
              </a:rPr>
              <a:t>As the name suggests, this plot is used to determine the normal distribution of errors. It uses standardized values of residuals. Ideally, this </a:t>
            </a:r>
            <a:r>
              <a:rPr b="1" lang="en" sz="1050">
                <a:solidFill>
                  <a:srgbClr val="252C33"/>
                </a:solidFill>
                <a:highlight>
                  <a:srgbClr val="FFFFFF"/>
                </a:highlight>
              </a:rPr>
              <a:t>plot should show a straight line</a:t>
            </a:r>
            <a:r>
              <a:rPr lang="en" sz="1050">
                <a:solidFill>
                  <a:srgbClr val="252C33"/>
                </a:solidFill>
                <a:highlight>
                  <a:srgbClr val="FFFFFF"/>
                </a:highlight>
              </a:rPr>
              <a:t>. If you find a curved, distorted line, then your residuals have a </a:t>
            </a:r>
            <a:r>
              <a:rPr b="1" lang="en" sz="1050">
                <a:solidFill>
                  <a:srgbClr val="252C33"/>
                </a:solidFill>
                <a:highlight>
                  <a:srgbClr val="FFFFFF"/>
                </a:highlight>
              </a:rPr>
              <a:t>non-normal distribution (problematic situation).</a:t>
            </a:r>
            <a:endParaRPr b="1" sz="1050">
              <a:solidFill>
                <a:srgbClr val="252C33"/>
              </a:solidFill>
              <a:highlight>
                <a:srgbClr val="FFFFFF"/>
              </a:highlight>
            </a:endParaRPr>
          </a:p>
        </p:txBody>
      </p:sp>
      <p:pic>
        <p:nvPicPr>
          <p:cNvPr id="298" name="Google Shape;298;p49"/>
          <p:cNvPicPr preferRelativeResize="0"/>
          <p:nvPr/>
        </p:nvPicPr>
        <p:blipFill>
          <a:blip r:embed="rId4">
            <a:alphaModFix/>
          </a:blip>
          <a:stretch>
            <a:fillRect/>
          </a:stretch>
        </p:blipFill>
        <p:spPr>
          <a:xfrm>
            <a:off x="3664826" y="3226450"/>
            <a:ext cx="4509660" cy="1764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sp>
        <p:nvSpPr>
          <p:cNvPr id="303" name="Google Shape;303;p50"/>
          <p:cNvSpPr txBox="1"/>
          <p:nvPr/>
        </p:nvSpPr>
        <p:spPr>
          <a:xfrm>
            <a:off x="0" y="0"/>
            <a:ext cx="8763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252C33"/>
                </a:solidFill>
                <a:highlight>
                  <a:srgbClr val="FFFFFF"/>
                </a:highlight>
              </a:rPr>
              <a:t>Scale Location Plot</a:t>
            </a:r>
            <a:endParaRPr b="1" sz="1050">
              <a:solidFill>
                <a:srgbClr val="252C33"/>
              </a:solidFill>
              <a:highlight>
                <a:srgbClr val="FFFFFF"/>
              </a:highlight>
            </a:endParaRPr>
          </a:p>
          <a:p>
            <a:pPr indent="0" lvl="0" marL="0" rtl="0" algn="l">
              <a:spcBef>
                <a:spcPts val="0"/>
              </a:spcBef>
              <a:spcAft>
                <a:spcPts val="0"/>
              </a:spcAft>
              <a:buNone/>
            </a:pPr>
            <a:r>
              <a:t/>
            </a:r>
            <a:endParaRPr b="1" sz="1050">
              <a:solidFill>
                <a:srgbClr val="252C33"/>
              </a:solidFill>
              <a:highlight>
                <a:srgbClr val="FFFFFF"/>
              </a:highlight>
            </a:endParaRPr>
          </a:p>
          <a:p>
            <a:pPr indent="0" lvl="0" marL="0" rtl="0" algn="l">
              <a:spcBef>
                <a:spcPts val="0"/>
              </a:spcBef>
              <a:spcAft>
                <a:spcPts val="0"/>
              </a:spcAft>
              <a:buNone/>
            </a:pPr>
            <a:r>
              <a:rPr b="1" lang="en" sz="1200">
                <a:solidFill>
                  <a:srgbClr val="202124"/>
                </a:solidFill>
                <a:highlight>
                  <a:srgbClr val="FFFFFF"/>
                </a:highlight>
              </a:rPr>
              <a:t>Scale</a:t>
            </a:r>
            <a:r>
              <a:rPr lang="en" sz="1200">
                <a:solidFill>
                  <a:srgbClr val="202124"/>
                </a:solidFill>
                <a:highlight>
                  <a:srgbClr val="FFFFFF"/>
                </a:highlight>
              </a:rPr>
              <a:t>-</a:t>
            </a:r>
            <a:r>
              <a:rPr b="1" lang="en" sz="1200">
                <a:solidFill>
                  <a:srgbClr val="202124"/>
                </a:solidFill>
                <a:highlight>
                  <a:srgbClr val="FFFFFF"/>
                </a:highlight>
              </a:rPr>
              <a:t>Location plot</a:t>
            </a:r>
            <a:r>
              <a:rPr lang="en" sz="1200">
                <a:solidFill>
                  <a:srgbClr val="202124"/>
                </a:solidFill>
                <a:highlight>
                  <a:srgbClr val="FFFFFF"/>
                </a:highlight>
              </a:rPr>
              <a:t> shows whether residuals are spread equally along the ranges of input variables (predictor). The assumption of </a:t>
            </a:r>
            <a:r>
              <a:rPr b="1" lang="en" sz="1200">
                <a:solidFill>
                  <a:srgbClr val="202124"/>
                </a:solidFill>
                <a:highlight>
                  <a:srgbClr val="FFFFFF"/>
                </a:highlight>
              </a:rPr>
              <a:t>equal variance (homoscedasticity)</a:t>
            </a:r>
            <a:r>
              <a:rPr lang="en" sz="1200">
                <a:solidFill>
                  <a:srgbClr val="202124"/>
                </a:solidFill>
                <a:highlight>
                  <a:srgbClr val="FFFFFF"/>
                </a:highlight>
              </a:rPr>
              <a:t> could also be checked with this </a:t>
            </a:r>
            <a:r>
              <a:rPr b="1" lang="en" sz="1200">
                <a:solidFill>
                  <a:srgbClr val="202124"/>
                </a:solidFill>
                <a:highlight>
                  <a:srgbClr val="FFFFFF"/>
                </a:highlight>
              </a:rPr>
              <a:t>plot</a:t>
            </a:r>
            <a:r>
              <a:rPr lang="en" sz="1200">
                <a:solidFill>
                  <a:srgbClr val="202124"/>
                </a:solidFill>
                <a:highlight>
                  <a:srgbClr val="FFFFFF"/>
                </a:highlight>
              </a:rPr>
              <a:t>. If we see a horizontal line with randomly spread points, it means that the model is good.</a:t>
            </a:r>
            <a:endParaRPr b="1" sz="1050">
              <a:solidFill>
                <a:srgbClr val="252C33"/>
              </a:solidFill>
              <a:highlight>
                <a:srgbClr val="FFFFFF"/>
              </a:highlight>
            </a:endParaRPr>
          </a:p>
        </p:txBody>
      </p:sp>
      <p:pic>
        <p:nvPicPr>
          <p:cNvPr id="304" name="Google Shape;304;p50"/>
          <p:cNvPicPr preferRelativeResize="0"/>
          <p:nvPr/>
        </p:nvPicPr>
        <p:blipFill>
          <a:blip r:embed="rId3">
            <a:alphaModFix/>
          </a:blip>
          <a:stretch>
            <a:fillRect/>
          </a:stretch>
        </p:blipFill>
        <p:spPr>
          <a:xfrm>
            <a:off x="152400" y="1214400"/>
            <a:ext cx="4349753" cy="3776699"/>
          </a:xfrm>
          <a:prstGeom prst="rect">
            <a:avLst/>
          </a:prstGeom>
          <a:noFill/>
          <a:ln>
            <a:noFill/>
          </a:ln>
        </p:spPr>
      </p:pic>
      <p:sp>
        <p:nvSpPr>
          <p:cNvPr id="305" name="Google Shape;305;p50"/>
          <p:cNvSpPr txBox="1"/>
          <p:nvPr/>
        </p:nvSpPr>
        <p:spPr>
          <a:xfrm>
            <a:off x="4852725" y="1354750"/>
            <a:ext cx="3078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C3C3B"/>
                </a:solidFill>
                <a:highlight>
                  <a:srgbClr val="FFFFFF"/>
                </a:highlight>
              </a:rPr>
              <a:t>The plot is between fitted values and the square root of standardized residuals. The top plot shows the linear function, and the residuals are </a:t>
            </a:r>
            <a:r>
              <a:rPr b="1" lang="en" sz="1200">
                <a:solidFill>
                  <a:srgbClr val="3C3C3B"/>
                </a:solidFill>
                <a:highlight>
                  <a:srgbClr val="FFFFFF"/>
                </a:highlight>
              </a:rPr>
              <a:t>spread randomly</a:t>
            </a:r>
            <a:r>
              <a:rPr lang="en" sz="1200">
                <a:solidFill>
                  <a:srgbClr val="3C3C3B"/>
                </a:solidFill>
                <a:highlight>
                  <a:srgbClr val="FFFFFF"/>
                </a:highlight>
              </a:rPr>
              <a:t> along the horizontal lines, whereas in the bottom plot, </a:t>
            </a:r>
            <a:r>
              <a:rPr b="1" lang="en" sz="1200">
                <a:solidFill>
                  <a:srgbClr val="3C3C3B"/>
                </a:solidFill>
                <a:highlight>
                  <a:srgbClr val="FFFFFF"/>
                </a:highlight>
              </a:rPr>
              <a:t>there seems to be a pattern that is not random. Hence, the variance is not equal</a:t>
            </a:r>
            <a:endParaRPr b="1" sz="1200">
              <a:solidFill>
                <a:srgbClr val="3C3C3B"/>
              </a:solidFill>
              <a:highlight>
                <a:srgbClr val="FFFFFF"/>
              </a:highlight>
            </a:endParaRPr>
          </a:p>
          <a:p>
            <a:pPr indent="0" lvl="0" marL="0" rtl="0" algn="l">
              <a:spcBef>
                <a:spcPts val="0"/>
              </a:spcBef>
              <a:spcAft>
                <a:spcPts val="0"/>
              </a:spcAft>
              <a:buNone/>
            </a:pPr>
            <a:r>
              <a:t/>
            </a:r>
            <a:endParaRPr b="1" sz="1200">
              <a:solidFill>
                <a:srgbClr val="3C3C3B"/>
              </a:solidFill>
              <a:highlight>
                <a:srgbClr val="FFFFFF"/>
              </a:highlight>
            </a:endParaRPr>
          </a:p>
          <a:p>
            <a:pPr indent="0" lvl="0" marL="0" rtl="0" algn="l">
              <a:spcBef>
                <a:spcPts val="0"/>
              </a:spcBef>
              <a:spcAft>
                <a:spcPts val="0"/>
              </a:spcAft>
              <a:buNone/>
            </a:pPr>
            <a:r>
              <a:rPr b="1" lang="en" sz="1200">
                <a:solidFill>
                  <a:srgbClr val="252C33"/>
                </a:solidFill>
                <a:highlight>
                  <a:srgbClr val="FFFFFF"/>
                </a:highlight>
              </a:rPr>
              <a:t>Presence of a pattern determine heteroskedasticity</a:t>
            </a:r>
            <a:r>
              <a:rPr lang="en" sz="1200">
                <a:solidFill>
                  <a:srgbClr val="252C33"/>
                </a:solidFill>
                <a:highlight>
                  <a:srgbClr val="FFFFFF"/>
                </a:highlight>
              </a:rPr>
              <a:t>. Don't forget to corroborate the findings of this plot with the </a:t>
            </a:r>
            <a:r>
              <a:rPr b="1" lang="en" sz="1200">
                <a:solidFill>
                  <a:srgbClr val="252C33"/>
                </a:solidFill>
                <a:highlight>
                  <a:srgbClr val="FFFFFF"/>
                </a:highlight>
              </a:rPr>
              <a:t>funnel shape in residual vs. fitted values.</a:t>
            </a:r>
            <a:endParaRPr b="1" sz="1200">
              <a:solidFill>
                <a:srgbClr val="3C3C3B"/>
              </a:solidFill>
              <a:highlight>
                <a:srgbClr val="FFFFFF"/>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p51"/>
          <p:cNvSpPr txBox="1"/>
          <p:nvPr/>
        </p:nvSpPr>
        <p:spPr>
          <a:xfrm>
            <a:off x="172900" y="164250"/>
            <a:ext cx="6993300" cy="400200"/>
          </a:xfrm>
          <a:prstGeom prst="rect">
            <a:avLst/>
          </a:prstGeom>
          <a:noFill/>
          <a:ln>
            <a:noFill/>
          </a:ln>
        </p:spPr>
        <p:txBody>
          <a:bodyPr anchorCtr="0" anchor="t" bIns="91425" lIns="91425" spcFirstLastPara="1" rIns="91425" wrap="square" tIns="91425">
            <a:spAutoFit/>
          </a:bodyPr>
          <a:lstStyle/>
          <a:p>
            <a:pPr indent="0" lvl="0" marL="0" rtl="0" algn="l">
              <a:lnSpc>
                <a:spcPct val="122916"/>
              </a:lnSpc>
              <a:spcBef>
                <a:spcPts val="800"/>
              </a:spcBef>
              <a:spcAft>
                <a:spcPts val="1100"/>
              </a:spcAft>
              <a:buNone/>
            </a:pPr>
            <a:r>
              <a:rPr b="1" lang="en">
                <a:solidFill>
                  <a:srgbClr val="091E42"/>
                </a:solidFill>
                <a:highlight>
                  <a:srgbClr val="F4F5F7"/>
                </a:highlight>
              </a:rPr>
              <a:t>Hypothesis Testing in Linear Regression</a:t>
            </a:r>
            <a:endParaRPr/>
          </a:p>
        </p:txBody>
      </p:sp>
      <p:sp>
        <p:nvSpPr>
          <p:cNvPr id="311" name="Google Shape;311;p51"/>
          <p:cNvSpPr txBox="1"/>
          <p:nvPr/>
        </p:nvSpPr>
        <p:spPr>
          <a:xfrm>
            <a:off x="242050" y="656975"/>
            <a:ext cx="8679000" cy="985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300">
                <a:solidFill>
                  <a:schemeClr val="dk1"/>
                </a:solidFill>
                <a:highlight>
                  <a:srgbClr val="F4F5F7"/>
                </a:highlight>
              </a:rPr>
              <a:t>When you fit a straight line through the data, you'll obviously get the two parameters of the straight line, i.e. the intercept (β0) and the slope (β1). Now, while β0 is not of much importance right now, but there are a few aspects surrounding β1 which need to be checked and verified.</a:t>
            </a:r>
            <a:endParaRPr sz="1300">
              <a:solidFill>
                <a:schemeClr val="dk1"/>
              </a:solidFill>
              <a:highlight>
                <a:srgbClr val="F4F5F7"/>
              </a:highlight>
            </a:endParaRPr>
          </a:p>
          <a:p>
            <a:pPr indent="0" lvl="0" marL="0" rtl="0" algn="l">
              <a:lnSpc>
                <a:spcPct val="100000"/>
              </a:lnSpc>
              <a:spcBef>
                <a:spcPts val="0"/>
              </a:spcBef>
              <a:spcAft>
                <a:spcPts val="0"/>
              </a:spcAft>
              <a:buNone/>
            </a:pPr>
            <a:r>
              <a:rPr lang="en" sz="1300">
                <a:solidFill>
                  <a:schemeClr val="dk1"/>
                </a:solidFill>
                <a:highlight>
                  <a:srgbClr val="F4F5F7"/>
                </a:highlight>
              </a:rPr>
              <a:t>The first question we ask is, "Is the beta coefficient significant?" What does this mean?</a:t>
            </a:r>
            <a:endParaRPr sz="1300">
              <a:solidFill>
                <a:schemeClr val="dk1"/>
              </a:solidFill>
            </a:endParaRPr>
          </a:p>
        </p:txBody>
      </p:sp>
      <p:pic>
        <p:nvPicPr>
          <p:cNvPr id="312" name="Google Shape;312;p51"/>
          <p:cNvPicPr preferRelativeResize="0"/>
          <p:nvPr/>
        </p:nvPicPr>
        <p:blipFill>
          <a:blip r:embed="rId3">
            <a:alphaModFix/>
          </a:blip>
          <a:stretch>
            <a:fillRect/>
          </a:stretch>
        </p:blipFill>
        <p:spPr>
          <a:xfrm>
            <a:off x="311200" y="2235450"/>
            <a:ext cx="1844499" cy="1712576"/>
          </a:xfrm>
          <a:prstGeom prst="rect">
            <a:avLst/>
          </a:prstGeom>
          <a:noFill/>
          <a:ln>
            <a:noFill/>
          </a:ln>
        </p:spPr>
      </p:pic>
      <p:sp>
        <p:nvSpPr>
          <p:cNvPr id="313" name="Google Shape;313;p51"/>
          <p:cNvSpPr txBox="1"/>
          <p:nvPr/>
        </p:nvSpPr>
        <p:spPr>
          <a:xfrm>
            <a:off x="242050" y="1685675"/>
            <a:ext cx="7166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F4F5F7"/>
                </a:highlight>
              </a:rPr>
              <a:t>Suppose you have a dataset for which the scatter plot looks like the following</a:t>
            </a:r>
            <a:endParaRPr sz="1300">
              <a:solidFill>
                <a:schemeClr val="dk1"/>
              </a:solidFill>
            </a:endParaRPr>
          </a:p>
        </p:txBody>
      </p:sp>
      <p:pic>
        <p:nvPicPr>
          <p:cNvPr id="314" name="Google Shape;314;p51"/>
          <p:cNvPicPr preferRelativeResize="0"/>
          <p:nvPr/>
        </p:nvPicPr>
        <p:blipFill>
          <a:blip r:embed="rId4">
            <a:alphaModFix/>
          </a:blip>
          <a:stretch>
            <a:fillRect/>
          </a:stretch>
        </p:blipFill>
        <p:spPr>
          <a:xfrm>
            <a:off x="6708200" y="2181188"/>
            <a:ext cx="1910301" cy="1821108"/>
          </a:xfrm>
          <a:prstGeom prst="rect">
            <a:avLst/>
          </a:prstGeom>
          <a:noFill/>
          <a:ln>
            <a:noFill/>
          </a:ln>
        </p:spPr>
      </p:pic>
      <p:sp>
        <p:nvSpPr>
          <p:cNvPr id="315" name="Google Shape;315;p51"/>
          <p:cNvSpPr txBox="1"/>
          <p:nvPr/>
        </p:nvSpPr>
        <p:spPr>
          <a:xfrm>
            <a:off x="3483750" y="2480975"/>
            <a:ext cx="3181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F4F5F7"/>
                </a:highlight>
              </a:rPr>
              <a:t>If you run a linear regression on this dataset in Python, it will fit a line on the data</a:t>
            </a:r>
            <a:endParaRPr sz="1300">
              <a:solidFill>
                <a:schemeClr val="dk1"/>
              </a:solidFill>
            </a:endParaRPr>
          </a:p>
        </p:txBody>
      </p:sp>
      <p:sp>
        <p:nvSpPr>
          <p:cNvPr id="316" name="Google Shape;316;p51"/>
          <p:cNvSpPr txBox="1"/>
          <p:nvPr/>
        </p:nvSpPr>
        <p:spPr>
          <a:xfrm>
            <a:off x="181525" y="3924625"/>
            <a:ext cx="8739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F4F5F7"/>
                </a:highlight>
              </a:rPr>
              <a:t>Now, you can clearly see that the data in randomly scattered and doesn't seem to follow a linear trend or any trend, in general. But Python will anyway fit a line through the data using the least </a:t>
            </a:r>
            <a:r>
              <a:rPr lang="en" sz="1300">
                <a:solidFill>
                  <a:schemeClr val="dk1"/>
                </a:solidFill>
                <a:highlight>
                  <a:srgbClr val="F4F5F7"/>
                </a:highlight>
              </a:rPr>
              <a:t>squares</a:t>
            </a:r>
            <a:r>
              <a:rPr lang="en" sz="1300">
                <a:solidFill>
                  <a:schemeClr val="dk1"/>
                </a:solidFill>
                <a:highlight>
                  <a:srgbClr val="F4F5F7"/>
                </a:highlight>
              </a:rPr>
              <a:t> method. But you can see that the fitted line is of no use in this case</a:t>
            </a:r>
            <a:endParaRPr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152400" y="152400"/>
            <a:ext cx="7168675" cy="2199950"/>
          </a:xfrm>
          <a:prstGeom prst="rect">
            <a:avLst/>
          </a:prstGeom>
          <a:noFill/>
          <a:ln>
            <a:noFill/>
          </a:ln>
        </p:spPr>
      </p:pic>
      <p:pic>
        <p:nvPicPr>
          <p:cNvPr id="74" name="Google Shape;74;p16"/>
          <p:cNvPicPr preferRelativeResize="0"/>
          <p:nvPr/>
        </p:nvPicPr>
        <p:blipFill>
          <a:blip r:embed="rId4">
            <a:alphaModFix/>
          </a:blip>
          <a:stretch>
            <a:fillRect/>
          </a:stretch>
        </p:blipFill>
        <p:spPr>
          <a:xfrm>
            <a:off x="307525" y="2504750"/>
            <a:ext cx="6858424" cy="2277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52"/>
          <p:cNvSpPr txBox="1"/>
          <p:nvPr/>
        </p:nvSpPr>
        <p:spPr>
          <a:xfrm>
            <a:off x="172875" y="233400"/>
            <a:ext cx="8877900" cy="58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300">
                <a:solidFill>
                  <a:schemeClr val="dk1"/>
                </a:solidFill>
                <a:highlight>
                  <a:srgbClr val="F4F5F7"/>
                </a:highlight>
              </a:rPr>
              <a:t>Every time you perform a linear regression, you need to test whether the fitted line is a significant one or not or to simply put it, you need to test whether β1 is significant or not. And in comes the idea of Hypothesis Testing on β1.</a:t>
            </a:r>
            <a:endParaRPr sz="1300">
              <a:solidFill>
                <a:schemeClr val="dk1"/>
              </a:solidFill>
            </a:endParaRPr>
          </a:p>
        </p:txBody>
      </p:sp>
      <p:pic>
        <p:nvPicPr>
          <p:cNvPr id="322" name="Google Shape;322;p52"/>
          <p:cNvPicPr preferRelativeResize="0"/>
          <p:nvPr/>
        </p:nvPicPr>
        <p:blipFill>
          <a:blip r:embed="rId3">
            <a:alphaModFix/>
          </a:blip>
          <a:stretch>
            <a:fillRect/>
          </a:stretch>
        </p:blipFill>
        <p:spPr>
          <a:xfrm>
            <a:off x="247500" y="970800"/>
            <a:ext cx="7325125" cy="1806200"/>
          </a:xfrm>
          <a:prstGeom prst="rect">
            <a:avLst/>
          </a:prstGeom>
          <a:noFill/>
          <a:ln>
            <a:noFill/>
          </a:ln>
        </p:spPr>
      </p:pic>
      <p:sp>
        <p:nvSpPr>
          <p:cNvPr id="323" name="Google Shape;323;p52"/>
          <p:cNvSpPr txBox="1"/>
          <p:nvPr/>
        </p:nvSpPr>
        <p:spPr>
          <a:xfrm>
            <a:off x="319850" y="2991000"/>
            <a:ext cx="8627400" cy="1385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300">
                <a:solidFill>
                  <a:schemeClr val="dk1"/>
                </a:solidFill>
                <a:highlight>
                  <a:srgbClr val="F4F5F7"/>
                </a:highlight>
              </a:rPr>
              <a:t> If you fail to reject the null hypothesis that would mean that β1 is zero which would simply mean that β1 is insignificant and of no use in the model. Similarly, if you reject the null hypothesis, it would mean that β1 is not zero and the line fitted is a significant one</a:t>
            </a:r>
            <a:endParaRPr sz="1300">
              <a:solidFill>
                <a:schemeClr val="dk1"/>
              </a:solidFill>
              <a:highlight>
                <a:srgbClr val="F4F5F7"/>
              </a:highlight>
            </a:endParaRPr>
          </a:p>
          <a:p>
            <a:pPr indent="0" lvl="0" marL="0" rtl="0" algn="l">
              <a:lnSpc>
                <a:spcPct val="100000"/>
              </a:lnSpc>
              <a:spcBef>
                <a:spcPts val="0"/>
              </a:spcBef>
              <a:spcAft>
                <a:spcPts val="0"/>
              </a:spcAft>
              <a:buNone/>
            </a:pPr>
            <a:r>
              <a:t/>
            </a:r>
            <a:endParaRPr sz="1300">
              <a:solidFill>
                <a:schemeClr val="dk1"/>
              </a:solidFill>
              <a:highlight>
                <a:srgbClr val="F4F5F7"/>
              </a:highlight>
            </a:endParaRPr>
          </a:p>
          <a:p>
            <a:pPr indent="0" lvl="0" marL="0" rtl="0" algn="l">
              <a:lnSpc>
                <a:spcPct val="100000"/>
              </a:lnSpc>
              <a:spcBef>
                <a:spcPts val="0"/>
              </a:spcBef>
              <a:spcAft>
                <a:spcPts val="0"/>
              </a:spcAft>
              <a:buNone/>
            </a:pPr>
            <a:r>
              <a:rPr lang="en" sz="1300">
                <a:solidFill>
                  <a:schemeClr val="dk1"/>
                </a:solidFill>
                <a:highlight>
                  <a:srgbClr val="F4F5F7"/>
                </a:highlight>
              </a:rPr>
              <a:t> If the p-value turns out to be less than </a:t>
            </a:r>
            <a:r>
              <a:rPr b="1" lang="en" sz="1300">
                <a:solidFill>
                  <a:schemeClr val="dk1"/>
                </a:solidFill>
                <a:highlight>
                  <a:srgbClr val="F4F5F7"/>
                </a:highlight>
              </a:rPr>
              <a:t>0.05</a:t>
            </a:r>
            <a:r>
              <a:rPr lang="en" sz="1300">
                <a:solidFill>
                  <a:schemeClr val="dk1"/>
                </a:solidFill>
                <a:highlight>
                  <a:srgbClr val="F4F5F7"/>
                </a:highlight>
              </a:rPr>
              <a:t>,</a:t>
            </a:r>
            <a:r>
              <a:rPr b="1" lang="en" sz="1300">
                <a:solidFill>
                  <a:schemeClr val="dk1"/>
                </a:solidFill>
                <a:highlight>
                  <a:srgbClr val="F4F5F7"/>
                </a:highlight>
              </a:rPr>
              <a:t> </a:t>
            </a:r>
            <a:r>
              <a:rPr lang="en" sz="1300">
                <a:solidFill>
                  <a:schemeClr val="dk1"/>
                </a:solidFill>
                <a:highlight>
                  <a:srgbClr val="F4F5F7"/>
                </a:highlight>
              </a:rPr>
              <a:t>you can reject the null hypothesis and state that β1 is indeed significant.</a:t>
            </a:r>
            <a:endParaRPr sz="13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pic>
        <p:nvPicPr>
          <p:cNvPr id="328" name="Google Shape;328;p53"/>
          <p:cNvPicPr preferRelativeResize="0"/>
          <p:nvPr/>
        </p:nvPicPr>
        <p:blipFill>
          <a:blip r:embed="rId3">
            <a:alphaModFix/>
          </a:blip>
          <a:stretch>
            <a:fillRect/>
          </a:stretch>
        </p:blipFill>
        <p:spPr>
          <a:xfrm>
            <a:off x="4362275" y="152400"/>
            <a:ext cx="4203074" cy="4838700"/>
          </a:xfrm>
          <a:prstGeom prst="rect">
            <a:avLst/>
          </a:prstGeom>
          <a:noFill/>
          <a:ln>
            <a:noFill/>
          </a:ln>
        </p:spPr>
      </p:pic>
      <p:sp>
        <p:nvSpPr>
          <p:cNvPr id="329" name="Google Shape;329;p53"/>
          <p:cNvSpPr txBox="1"/>
          <p:nvPr/>
        </p:nvSpPr>
        <p:spPr>
          <a:xfrm>
            <a:off x="146950" y="293925"/>
            <a:ext cx="39591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highlight>
                  <a:srgbClr val="F4F5F7"/>
                </a:highlight>
              </a:rPr>
              <a:t>F-statistic is similar in the sense that now instead of testing the significance of each of the betas, it tells you whether the overall model fit is significant or not.</a:t>
            </a:r>
            <a:endParaRPr sz="1300">
              <a:solidFill>
                <a:schemeClr val="dk1"/>
              </a:solidFill>
              <a:highlight>
                <a:srgbClr val="F4F5F7"/>
              </a:highlight>
            </a:endParaRPr>
          </a:p>
          <a:p>
            <a:pPr indent="0" lvl="0" marL="0" rtl="0" algn="l">
              <a:spcBef>
                <a:spcPts val="0"/>
              </a:spcBef>
              <a:spcAft>
                <a:spcPts val="0"/>
              </a:spcAft>
              <a:buNone/>
            </a:pPr>
            <a:r>
              <a:t/>
            </a:r>
            <a:endParaRPr sz="1300">
              <a:solidFill>
                <a:schemeClr val="dk1"/>
              </a:solidFill>
              <a:highlight>
                <a:srgbClr val="F4F5F7"/>
              </a:highlight>
            </a:endParaRPr>
          </a:p>
          <a:p>
            <a:pPr indent="0" lvl="0" marL="0" rtl="0" algn="l">
              <a:spcBef>
                <a:spcPts val="0"/>
              </a:spcBef>
              <a:spcAft>
                <a:spcPts val="0"/>
              </a:spcAft>
              <a:buNone/>
            </a:pPr>
            <a:r>
              <a:rPr lang="en" sz="1300">
                <a:solidFill>
                  <a:schemeClr val="dk1"/>
                </a:solidFill>
                <a:highlight>
                  <a:srgbClr val="F4F5F7"/>
                </a:highlight>
              </a:rPr>
              <a:t> If the '</a:t>
            </a:r>
            <a:r>
              <a:rPr b="1" lang="en" sz="1300">
                <a:solidFill>
                  <a:schemeClr val="dk1"/>
                </a:solidFill>
                <a:highlight>
                  <a:srgbClr val="F4F5F7"/>
                </a:highlight>
              </a:rPr>
              <a:t>Prob (F-statistic)'</a:t>
            </a:r>
            <a:r>
              <a:rPr lang="en" sz="1300">
                <a:solidFill>
                  <a:schemeClr val="dk1"/>
                </a:solidFill>
                <a:highlight>
                  <a:srgbClr val="F4F5F7"/>
                </a:highlight>
              </a:rPr>
              <a:t> is less than </a:t>
            </a:r>
            <a:r>
              <a:rPr b="1" lang="en" sz="1300">
                <a:solidFill>
                  <a:schemeClr val="dk1"/>
                </a:solidFill>
                <a:highlight>
                  <a:srgbClr val="F4F5F7"/>
                </a:highlight>
              </a:rPr>
              <a:t>0.05</a:t>
            </a:r>
            <a:r>
              <a:rPr lang="en" sz="1300">
                <a:solidFill>
                  <a:schemeClr val="dk1"/>
                </a:solidFill>
                <a:highlight>
                  <a:srgbClr val="F4F5F7"/>
                </a:highlight>
              </a:rPr>
              <a:t>, you can conclude that the overall model fit is significant. If it is greater than 0.05, you might need to review your model as the fit might be by chance</a:t>
            </a:r>
            <a:endParaRPr sz="1300">
              <a:solidFill>
                <a:schemeClr val="dk1"/>
              </a:solidFill>
              <a:highlight>
                <a:srgbClr val="F4F5F7"/>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4"/>
          <p:cNvPicPr preferRelativeResize="0"/>
          <p:nvPr/>
        </p:nvPicPr>
        <p:blipFill>
          <a:blip r:embed="rId3">
            <a:alphaModFix/>
          </a:blip>
          <a:stretch>
            <a:fillRect/>
          </a:stretch>
        </p:blipFill>
        <p:spPr>
          <a:xfrm>
            <a:off x="152400" y="152400"/>
            <a:ext cx="5919320"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5"/>
          <p:cNvPicPr preferRelativeResize="0"/>
          <p:nvPr/>
        </p:nvPicPr>
        <p:blipFill>
          <a:blip r:embed="rId3">
            <a:alphaModFix/>
          </a:blip>
          <a:stretch>
            <a:fillRect/>
          </a:stretch>
        </p:blipFill>
        <p:spPr>
          <a:xfrm>
            <a:off x="152400" y="152400"/>
            <a:ext cx="4997432" cy="2328575"/>
          </a:xfrm>
          <a:prstGeom prst="rect">
            <a:avLst/>
          </a:prstGeom>
          <a:noFill/>
          <a:ln>
            <a:noFill/>
          </a:ln>
        </p:spPr>
      </p:pic>
      <p:pic>
        <p:nvPicPr>
          <p:cNvPr id="340" name="Google Shape;340;p55"/>
          <p:cNvPicPr preferRelativeResize="0"/>
          <p:nvPr/>
        </p:nvPicPr>
        <p:blipFill>
          <a:blip r:embed="rId4">
            <a:alphaModFix/>
          </a:blip>
          <a:stretch>
            <a:fillRect/>
          </a:stretch>
        </p:blipFill>
        <p:spPr>
          <a:xfrm>
            <a:off x="152400" y="2884100"/>
            <a:ext cx="3763575" cy="2211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56"/>
          <p:cNvPicPr preferRelativeResize="0"/>
          <p:nvPr/>
        </p:nvPicPr>
        <p:blipFill>
          <a:blip r:embed="rId3">
            <a:alphaModFix/>
          </a:blip>
          <a:stretch>
            <a:fillRect/>
          </a:stretch>
        </p:blipFill>
        <p:spPr>
          <a:xfrm>
            <a:off x="152400" y="152400"/>
            <a:ext cx="7953375" cy="1828800"/>
          </a:xfrm>
          <a:prstGeom prst="rect">
            <a:avLst/>
          </a:prstGeom>
          <a:noFill/>
          <a:ln>
            <a:noFill/>
          </a:ln>
        </p:spPr>
      </p:pic>
      <p:pic>
        <p:nvPicPr>
          <p:cNvPr id="346" name="Google Shape;346;p56"/>
          <p:cNvPicPr preferRelativeResize="0"/>
          <p:nvPr/>
        </p:nvPicPr>
        <p:blipFill>
          <a:blip r:embed="rId4">
            <a:alphaModFix/>
          </a:blip>
          <a:stretch>
            <a:fillRect/>
          </a:stretch>
        </p:blipFill>
        <p:spPr>
          <a:xfrm>
            <a:off x="342900" y="2133600"/>
            <a:ext cx="7762875" cy="217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nvSpPr>
        <p:spPr>
          <a:xfrm>
            <a:off x="230225" y="178325"/>
            <a:ext cx="3060300" cy="400200"/>
          </a:xfrm>
          <a:prstGeom prst="rect">
            <a:avLst/>
          </a:prstGeom>
          <a:noFill/>
          <a:ln>
            <a:noFill/>
          </a:ln>
        </p:spPr>
        <p:txBody>
          <a:bodyPr anchorCtr="0" anchor="t" bIns="91425" lIns="91425" spcFirstLastPara="1" rIns="91425" wrap="square" tIns="91425">
            <a:spAutoFit/>
          </a:bodyPr>
          <a:lstStyle/>
          <a:p>
            <a:pPr indent="0" lvl="0" marL="0" rtl="0" algn="l">
              <a:lnSpc>
                <a:spcPct val="122916"/>
              </a:lnSpc>
              <a:spcBef>
                <a:spcPts val="800"/>
              </a:spcBef>
              <a:spcAft>
                <a:spcPts val="1100"/>
              </a:spcAft>
              <a:buNone/>
            </a:pPr>
            <a:r>
              <a:rPr b="1" lang="en">
                <a:solidFill>
                  <a:schemeClr val="dk1"/>
                </a:solidFill>
                <a:highlight>
                  <a:srgbClr val="F4F5F7"/>
                </a:highlight>
              </a:rPr>
              <a:t>Multicollinearity</a:t>
            </a:r>
            <a:endParaRPr>
              <a:solidFill>
                <a:schemeClr val="dk1"/>
              </a:solidFill>
            </a:endParaRPr>
          </a:p>
        </p:txBody>
      </p:sp>
      <p:pic>
        <p:nvPicPr>
          <p:cNvPr id="352" name="Google Shape;352;p57"/>
          <p:cNvPicPr preferRelativeResize="0"/>
          <p:nvPr/>
        </p:nvPicPr>
        <p:blipFill>
          <a:blip r:embed="rId3">
            <a:alphaModFix/>
          </a:blip>
          <a:stretch>
            <a:fillRect/>
          </a:stretch>
        </p:blipFill>
        <p:spPr>
          <a:xfrm>
            <a:off x="230225" y="857250"/>
            <a:ext cx="7553040" cy="1636038"/>
          </a:xfrm>
          <a:prstGeom prst="rect">
            <a:avLst/>
          </a:prstGeom>
          <a:noFill/>
          <a:ln>
            <a:noFill/>
          </a:ln>
        </p:spPr>
      </p:pic>
      <p:pic>
        <p:nvPicPr>
          <p:cNvPr id="353" name="Google Shape;353;p57"/>
          <p:cNvPicPr preferRelativeResize="0"/>
          <p:nvPr/>
        </p:nvPicPr>
        <p:blipFill>
          <a:blip r:embed="rId4">
            <a:alphaModFix/>
          </a:blip>
          <a:stretch>
            <a:fillRect/>
          </a:stretch>
        </p:blipFill>
        <p:spPr>
          <a:xfrm>
            <a:off x="342600" y="2778325"/>
            <a:ext cx="4969718" cy="1919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nvSpPr>
        <p:spPr>
          <a:xfrm>
            <a:off x="0" y="198825"/>
            <a:ext cx="8886600" cy="248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300">
                <a:solidFill>
                  <a:schemeClr val="dk1"/>
                </a:solidFill>
                <a:highlight>
                  <a:srgbClr val="F4F5F7"/>
                </a:highlight>
              </a:rPr>
              <a:t>Two basic ways of dealing with multicollinearity:</a:t>
            </a:r>
            <a:endParaRPr sz="1300">
              <a:solidFill>
                <a:schemeClr val="dk1"/>
              </a:solidFill>
              <a:highlight>
                <a:srgbClr val="F4F5F7"/>
              </a:highlight>
            </a:endParaRPr>
          </a:p>
          <a:p>
            <a:pPr indent="-311150" lvl="0" marL="457200" rtl="0" algn="l">
              <a:lnSpc>
                <a:spcPct val="100000"/>
              </a:lnSpc>
              <a:spcBef>
                <a:spcPts val="1600"/>
              </a:spcBef>
              <a:spcAft>
                <a:spcPts val="0"/>
              </a:spcAft>
              <a:buClr>
                <a:schemeClr val="dk1"/>
              </a:buClr>
              <a:buSzPts val="1300"/>
              <a:buFont typeface="Times New Roman"/>
              <a:buAutoNum type="arabicPeriod"/>
            </a:pPr>
            <a:r>
              <a:rPr lang="en" sz="1300">
                <a:solidFill>
                  <a:schemeClr val="dk1"/>
                </a:solidFill>
                <a:highlight>
                  <a:srgbClr val="F4F5F7"/>
                </a:highlight>
              </a:rPr>
              <a:t>Looking at </a:t>
            </a:r>
            <a:r>
              <a:rPr b="1" lang="en" sz="1300">
                <a:solidFill>
                  <a:schemeClr val="dk1"/>
                </a:solidFill>
                <a:highlight>
                  <a:srgbClr val="F4F5F7"/>
                </a:highlight>
              </a:rPr>
              <a:t>pairwise correlations</a:t>
            </a:r>
            <a:endParaRPr b="1" sz="1300">
              <a:solidFill>
                <a:schemeClr val="dk1"/>
              </a:solidFill>
              <a:highlight>
                <a:srgbClr val="F4F5F7"/>
              </a:highlight>
            </a:endParaRPr>
          </a:p>
          <a:p>
            <a:pPr indent="-311150" lvl="1" marL="914400" rtl="0" algn="l">
              <a:lnSpc>
                <a:spcPct val="100000"/>
              </a:lnSpc>
              <a:spcBef>
                <a:spcPts val="0"/>
              </a:spcBef>
              <a:spcAft>
                <a:spcPts val="0"/>
              </a:spcAft>
              <a:buClr>
                <a:schemeClr val="dk1"/>
              </a:buClr>
              <a:buSzPts val="1300"/>
              <a:buFont typeface="Arial"/>
              <a:buChar char="○"/>
            </a:pPr>
            <a:r>
              <a:rPr lang="en" sz="1300">
                <a:solidFill>
                  <a:schemeClr val="dk1"/>
                </a:solidFill>
                <a:highlight>
                  <a:srgbClr val="F4F5F7"/>
                </a:highlight>
              </a:rPr>
              <a:t>Looking at the correlation between different pairs of independent variables</a:t>
            </a:r>
            <a:endParaRPr sz="1300">
              <a:solidFill>
                <a:schemeClr val="dk1"/>
              </a:solidFill>
              <a:highlight>
                <a:srgbClr val="F4F5F7"/>
              </a:highlight>
            </a:endParaRPr>
          </a:p>
          <a:p>
            <a:pPr indent="-311150" lvl="0" marL="457200" rtl="0" algn="l">
              <a:lnSpc>
                <a:spcPct val="100000"/>
              </a:lnSpc>
              <a:spcBef>
                <a:spcPts val="0"/>
              </a:spcBef>
              <a:spcAft>
                <a:spcPts val="0"/>
              </a:spcAft>
              <a:buClr>
                <a:schemeClr val="dk1"/>
              </a:buClr>
              <a:buSzPts val="1300"/>
              <a:buFont typeface="Times New Roman"/>
              <a:buAutoNum type="arabicPeriod"/>
            </a:pPr>
            <a:r>
              <a:rPr lang="en" sz="1300">
                <a:solidFill>
                  <a:schemeClr val="dk1"/>
                </a:solidFill>
                <a:highlight>
                  <a:srgbClr val="F4F5F7"/>
                </a:highlight>
              </a:rPr>
              <a:t>Checking the </a:t>
            </a:r>
            <a:r>
              <a:rPr b="1" lang="en" sz="1300">
                <a:solidFill>
                  <a:schemeClr val="dk1"/>
                </a:solidFill>
                <a:highlight>
                  <a:srgbClr val="F4F5F7"/>
                </a:highlight>
              </a:rPr>
              <a:t>variance inflation factor</a:t>
            </a:r>
            <a:r>
              <a:rPr lang="en" sz="1300">
                <a:solidFill>
                  <a:schemeClr val="dk1"/>
                </a:solidFill>
                <a:highlight>
                  <a:srgbClr val="F4F5F7"/>
                </a:highlight>
              </a:rPr>
              <a:t> (VIF)</a:t>
            </a:r>
            <a:endParaRPr sz="1300">
              <a:solidFill>
                <a:schemeClr val="dk1"/>
              </a:solidFill>
              <a:highlight>
                <a:srgbClr val="F4F5F7"/>
              </a:highlight>
            </a:endParaRPr>
          </a:p>
          <a:p>
            <a:pPr indent="-311150" lvl="1" marL="914400" rtl="0" algn="l">
              <a:lnSpc>
                <a:spcPct val="100000"/>
              </a:lnSpc>
              <a:spcBef>
                <a:spcPts val="0"/>
              </a:spcBef>
              <a:spcAft>
                <a:spcPts val="0"/>
              </a:spcAft>
              <a:buClr>
                <a:schemeClr val="dk1"/>
              </a:buClr>
              <a:buSzPts val="1300"/>
              <a:buFont typeface="Arial"/>
              <a:buChar char="○"/>
            </a:pPr>
            <a:r>
              <a:rPr lang="en" sz="1300">
                <a:solidFill>
                  <a:schemeClr val="dk1"/>
                </a:solidFill>
                <a:highlight>
                  <a:srgbClr val="F4F5F7"/>
                </a:highlight>
              </a:rPr>
              <a:t>Sometimes, pairwise correlations are not enough.</a:t>
            </a:r>
            <a:endParaRPr sz="1300">
              <a:solidFill>
                <a:schemeClr val="dk1"/>
              </a:solidFill>
              <a:highlight>
                <a:srgbClr val="F4F5F7"/>
              </a:highlight>
            </a:endParaRPr>
          </a:p>
          <a:p>
            <a:pPr indent="-311150" lvl="1" marL="914400" rtl="0" algn="l">
              <a:lnSpc>
                <a:spcPct val="100000"/>
              </a:lnSpc>
              <a:spcBef>
                <a:spcPts val="0"/>
              </a:spcBef>
              <a:spcAft>
                <a:spcPts val="0"/>
              </a:spcAft>
              <a:buClr>
                <a:schemeClr val="dk1"/>
              </a:buClr>
              <a:buSzPts val="1300"/>
              <a:buFont typeface="Arial"/>
              <a:buChar char="○"/>
            </a:pPr>
            <a:r>
              <a:rPr lang="en" sz="1300">
                <a:solidFill>
                  <a:schemeClr val="dk1"/>
                </a:solidFill>
                <a:highlight>
                  <a:srgbClr val="F4F5F7"/>
                </a:highlight>
              </a:rPr>
              <a:t>Instead of just one variable, the independent variable may depend upon a combination of other variables.</a:t>
            </a:r>
            <a:endParaRPr sz="1300">
              <a:solidFill>
                <a:schemeClr val="dk1"/>
              </a:solidFill>
              <a:highlight>
                <a:srgbClr val="F4F5F7"/>
              </a:highlight>
            </a:endParaRPr>
          </a:p>
          <a:p>
            <a:pPr indent="-311150" lvl="1" marL="914400" rtl="0" algn="l">
              <a:lnSpc>
                <a:spcPct val="100000"/>
              </a:lnSpc>
              <a:spcBef>
                <a:spcPts val="0"/>
              </a:spcBef>
              <a:spcAft>
                <a:spcPts val="0"/>
              </a:spcAft>
              <a:buClr>
                <a:schemeClr val="dk1"/>
              </a:buClr>
              <a:buSzPts val="1300"/>
              <a:buFont typeface="Arial"/>
              <a:buChar char="○"/>
            </a:pPr>
            <a:r>
              <a:rPr lang="en" sz="1300">
                <a:solidFill>
                  <a:schemeClr val="dk1"/>
                </a:solidFill>
                <a:highlight>
                  <a:srgbClr val="F4F5F7"/>
                </a:highlight>
              </a:rPr>
              <a:t>VIF calculates how well one independent variable is explained by all the other independent variables combined.</a:t>
            </a:r>
            <a:endParaRPr sz="1300">
              <a:solidFill>
                <a:schemeClr val="dk1"/>
              </a:solidFill>
              <a:highlight>
                <a:srgbClr val="F4F5F7"/>
              </a:highlight>
            </a:endParaRPr>
          </a:p>
          <a:p>
            <a:pPr indent="0" lvl="0" marL="0" rtl="0" algn="l">
              <a:lnSpc>
                <a:spcPct val="100000"/>
              </a:lnSpc>
              <a:spcBef>
                <a:spcPts val="2300"/>
              </a:spcBef>
              <a:spcAft>
                <a:spcPts val="0"/>
              </a:spcAft>
              <a:buNone/>
            </a:pPr>
            <a:r>
              <a:rPr lang="en" sz="1300">
                <a:solidFill>
                  <a:schemeClr val="dk1"/>
                </a:solidFill>
                <a:highlight>
                  <a:srgbClr val="F4F5F7"/>
                </a:highlight>
              </a:rPr>
              <a:t>The VIF is given by:</a:t>
            </a:r>
            <a:endParaRPr sz="1300">
              <a:solidFill>
                <a:schemeClr val="dk1"/>
              </a:solidFill>
              <a:highlight>
                <a:srgbClr val="F4F5F7"/>
              </a:highlight>
            </a:endParaRPr>
          </a:p>
        </p:txBody>
      </p:sp>
      <p:pic>
        <p:nvPicPr>
          <p:cNvPr id="359" name="Google Shape;359;p58"/>
          <p:cNvPicPr preferRelativeResize="0"/>
          <p:nvPr/>
        </p:nvPicPr>
        <p:blipFill>
          <a:blip r:embed="rId3">
            <a:alphaModFix/>
          </a:blip>
          <a:stretch>
            <a:fillRect/>
          </a:stretch>
        </p:blipFill>
        <p:spPr>
          <a:xfrm>
            <a:off x="2555600" y="2387525"/>
            <a:ext cx="1895475" cy="895350"/>
          </a:xfrm>
          <a:prstGeom prst="rect">
            <a:avLst/>
          </a:prstGeom>
          <a:noFill/>
          <a:ln>
            <a:noFill/>
          </a:ln>
        </p:spPr>
      </p:pic>
      <p:pic>
        <p:nvPicPr>
          <p:cNvPr id="360" name="Google Shape;360;p58"/>
          <p:cNvPicPr preferRelativeResize="0"/>
          <p:nvPr/>
        </p:nvPicPr>
        <p:blipFill>
          <a:blip r:embed="rId4">
            <a:alphaModFix/>
          </a:blip>
          <a:stretch>
            <a:fillRect/>
          </a:stretch>
        </p:blipFill>
        <p:spPr>
          <a:xfrm>
            <a:off x="152400" y="3435275"/>
            <a:ext cx="5851254" cy="1555825"/>
          </a:xfrm>
          <a:prstGeom prst="rect">
            <a:avLst/>
          </a:prstGeom>
          <a:noFill/>
          <a:ln>
            <a:noFill/>
          </a:ln>
        </p:spPr>
      </p:pic>
      <p:sp>
        <p:nvSpPr>
          <p:cNvPr id="361" name="Google Shape;361;p58"/>
          <p:cNvSpPr txBox="1"/>
          <p:nvPr/>
        </p:nvSpPr>
        <p:spPr>
          <a:xfrm>
            <a:off x="6500700" y="3797538"/>
            <a:ext cx="255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Quiz:</a:t>
            </a:r>
            <a:r>
              <a:rPr lang="en"/>
              <a:t> will VIF for a variable change if you drop one of the other predictor variables?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9"/>
          <p:cNvPicPr preferRelativeResize="0"/>
          <p:nvPr/>
        </p:nvPicPr>
        <p:blipFill>
          <a:blip r:embed="rId3">
            <a:alphaModFix/>
          </a:blip>
          <a:stretch>
            <a:fillRect/>
          </a:stretch>
        </p:blipFill>
        <p:spPr>
          <a:xfrm>
            <a:off x="152400" y="152400"/>
            <a:ext cx="4939225" cy="2367000"/>
          </a:xfrm>
          <a:prstGeom prst="rect">
            <a:avLst/>
          </a:prstGeom>
          <a:noFill/>
          <a:ln>
            <a:noFill/>
          </a:ln>
        </p:spPr>
      </p:pic>
      <p:sp>
        <p:nvSpPr>
          <p:cNvPr id="367" name="Google Shape;367;p59"/>
          <p:cNvSpPr txBox="1"/>
          <p:nvPr/>
        </p:nvSpPr>
        <p:spPr>
          <a:xfrm>
            <a:off x="155600" y="2619300"/>
            <a:ext cx="3319500" cy="369300"/>
          </a:xfrm>
          <a:prstGeom prst="rect">
            <a:avLst/>
          </a:prstGeom>
          <a:noFill/>
          <a:ln>
            <a:noFill/>
          </a:ln>
        </p:spPr>
        <p:txBody>
          <a:bodyPr anchorCtr="0" anchor="t" bIns="91425" lIns="91425" spcFirstLastPara="1" rIns="91425" wrap="square" tIns="91425">
            <a:spAutoFit/>
          </a:bodyPr>
          <a:lstStyle/>
          <a:p>
            <a:pPr indent="0" lvl="0" marL="0" rtl="0" algn="l">
              <a:lnSpc>
                <a:spcPct val="122916"/>
              </a:lnSpc>
              <a:spcBef>
                <a:spcPts val="800"/>
              </a:spcBef>
              <a:spcAft>
                <a:spcPts val="1100"/>
              </a:spcAft>
              <a:buNone/>
            </a:pPr>
            <a:r>
              <a:rPr b="1" lang="en" sz="1200">
                <a:solidFill>
                  <a:srgbClr val="091E42"/>
                </a:solidFill>
                <a:highlight>
                  <a:srgbClr val="F4F5F7"/>
                </a:highlight>
              </a:rPr>
              <a:t>Dealing with Categorical Variables</a:t>
            </a:r>
            <a:endParaRPr sz="1200"/>
          </a:p>
        </p:txBody>
      </p:sp>
      <p:pic>
        <p:nvPicPr>
          <p:cNvPr id="368" name="Google Shape;368;p59"/>
          <p:cNvPicPr preferRelativeResize="0"/>
          <p:nvPr/>
        </p:nvPicPr>
        <p:blipFill>
          <a:blip r:embed="rId4">
            <a:alphaModFix/>
          </a:blip>
          <a:stretch>
            <a:fillRect/>
          </a:stretch>
        </p:blipFill>
        <p:spPr>
          <a:xfrm>
            <a:off x="212925" y="3088500"/>
            <a:ext cx="6970913" cy="1850100"/>
          </a:xfrm>
          <a:prstGeom prst="rect">
            <a:avLst/>
          </a:prstGeom>
          <a:noFill/>
          <a:ln>
            <a:noFill/>
          </a:ln>
        </p:spPr>
      </p:pic>
      <p:pic>
        <p:nvPicPr>
          <p:cNvPr id="369" name="Google Shape;369;p59"/>
          <p:cNvPicPr preferRelativeResize="0"/>
          <p:nvPr/>
        </p:nvPicPr>
        <p:blipFill>
          <a:blip r:embed="rId5">
            <a:alphaModFix/>
          </a:blip>
          <a:stretch>
            <a:fillRect/>
          </a:stretch>
        </p:blipFill>
        <p:spPr>
          <a:xfrm>
            <a:off x="7183850" y="3088500"/>
            <a:ext cx="1839800" cy="1411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0"/>
          <p:cNvSpPr txBox="1"/>
          <p:nvPr/>
        </p:nvSpPr>
        <p:spPr>
          <a:xfrm>
            <a:off x="155600" y="198825"/>
            <a:ext cx="8592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highlight>
                  <a:srgbClr val="F4F5F7"/>
                </a:highlight>
              </a:rPr>
              <a:t>Scaling just affects the coefficients</a:t>
            </a:r>
            <a:r>
              <a:rPr lang="en" sz="1300">
                <a:solidFill>
                  <a:schemeClr val="dk1"/>
                </a:solidFill>
                <a:highlight>
                  <a:srgbClr val="F4F5F7"/>
                </a:highlight>
              </a:rPr>
              <a:t> and none of the other parameters, such as t-statistic, F-statistic, p-values and R-squared</a:t>
            </a:r>
            <a:endParaRPr sz="1300">
              <a:solidFill>
                <a:schemeClr val="dk1"/>
              </a:solidFill>
            </a:endParaRPr>
          </a:p>
        </p:txBody>
      </p:sp>
      <p:pic>
        <p:nvPicPr>
          <p:cNvPr id="375" name="Google Shape;375;p60"/>
          <p:cNvPicPr preferRelativeResize="0"/>
          <p:nvPr/>
        </p:nvPicPr>
        <p:blipFill>
          <a:blip r:embed="rId3">
            <a:alphaModFix/>
          </a:blip>
          <a:stretch>
            <a:fillRect/>
          </a:stretch>
        </p:blipFill>
        <p:spPr>
          <a:xfrm>
            <a:off x="1552800" y="783825"/>
            <a:ext cx="3752850" cy="1257300"/>
          </a:xfrm>
          <a:prstGeom prst="rect">
            <a:avLst/>
          </a:prstGeom>
          <a:noFill/>
          <a:ln>
            <a:noFill/>
          </a:ln>
        </p:spPr>
      </p:pic>
      <p:sp>
        <p:nvSpPr>
          <p:cNvPr id="376" name="Google Shape;376;p60"/>
          <p:cNvSpPr txBox="1"/>
          <p:nvPr/>
        </p:nvSpPr>
        <p:spPr>
          <a:xfrm>
            <a:off x="285275" y="2143850"/>
            <a:ext cx="5238600" cy="400200"/>
          </a:xfrm>
          <a:prstGeom prst="rect">
            <a:avLst/>
          </a:prstGeom>
          <a:noFill/>
          <a:ln>
            <a:noFill/>
          </a:ln>
        </p:spPr>
        <p:txBody>
          <a:bodyPr anchorCtr="0" anchor="t" bIns="91425" lIns="91425" spcFirstLastPara="1" rIns="91425" wrap="square" tIns="91425">
            <a:spAutoFit/>
          </a:bodyPr>
          <a:lstStyle/>
          <a:p>
            <a:pPr indent="0" lvl="0" marL="0" rtl="0" algn="l">
              <a:lnSpc>
                <a:spcPct val="122916"/>
              </a:lnSpc>
              <a:spcBef>
                <a:spcPts val="800"/>
              </a:spcBef>
              <a:spcAft>
                <a:spcPts val="1100"/>
              </a:spcAft>
              <a:buNone/>
            </a:pPr>
            <a:r>
              <a:rPr b="1" lang="en">
                <a:solidFill>
                  <a:srgbClr val="091E42"/>
                </a:solidFill>
                <a:highlight>
                  <a:srgbClr val="F4F5F7"/>
                </a:highlight>
              </a:rPr>
              <a:t>Model Assessment and Comparison</a:t>
            </a:r>
            <a:endParaRPr/>
          </a:p>
        </p:txBody>
      </p:sp>
      <p:pic>
        <p:nvPicPr>
          <p:cNvPr id="377" name="Google Shape;377;p60"/>
          <p:cNvPicPr preferRelativeResize="0"/>
          <p:nvPr/>
        </p:nvPicPr>
        <p:blipFill>
          <a:blip r:embed="rId4">
            <a:alphaModFix/>
          </a:blip>
          <a:stretch>
            <a:fillRect/>
          </a:stretch>
        </p:blipFill>
        <p:spPr>
          <a:xfrm>
            <a:off x="152400" y="2696450"/>
            <a:ext cx="6114900" cy="1455550"/>
          </a:xfrm>
          <a:prstGeom prst="rect">
            <a:avLst/>
          </a:prstGeom>
          <a:noFill/>
          <a:ln>
            <a:noFill/>
          </a:ln>
        </p:spPr>
      </p:pic>
      <p:pic>
        <p:nvPicPr>
          <p:cNvPr id="378" name="Google Shape;378;p60"/>
          <p:cNvPicPr preferRelativeResize="0"/>
          <p:nvPr/>
        </p:nvPicPr>
        <p:blipFill>
          <a:blip r:embed="rId5">
            <a:alphaModFix/>
          </a:blip>
          <a:stretch>
            <a:fillRect/>
          </a:stretch>
        </p:blipFill>
        <p:spPr>
          <a:xfrm>
            <a:off x="5416925" y="3045475"/>
            <a:ext cx="3228975" cy="1219200"/>
          </a:xfrm>
          <a:prstGeom prst="rect">
            <a:avLst/>
          </a:prstGeom>
          <a:noFill/>
          <a:ln>
            <a:noFill/>
          </a:ln>
        </p:spPr>
      </p:pic>
      <p:sp>
        <p:nvSpPr>
          <p:cNvPr id="379" name="Google Shape;379;p60"/>
          <p:cNvSpPr txBox="1"/>
          <p:nvPr/>
        </p:nvSpPr>
        <p:spPr>
          <a:xfrm>
            <a:off x="224750" y="4304975"/>
            <a:ext cx="8421300" cy="58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1300">
                <a:solidFill>
                  <a:schemeClr val="dk1"/>
                </a:solidFill>
                <a:highlight>
                  <a:srgbClr val="F4F5F7"/>
                </a:highlight>
              </a:rPr>
              <a:t>n </a:t>
            </a:r>
            <a:r>
              <a:rPr lang="en" sz="1300">
                <a:solidFill>
                  <a:schemeClr val="dk1"/>
                </a:solidFill>
                <a:highlight>
                  <a:srgbClr val="F4F5F7"/>
                </a:highlight>
              </a:rPr>
              <a:t>is the sample size, meaning the number of rows you would have in the data set, and </a:t>
            </a:r>
            <a:endParaRPr sz="1300">
              <a:solidFill>
                <a:schemeClr val="dk1"/>
              </a:solidFill>
              <a:highlight>
                <a:srgbClr val="F4F5F7"/>
              </a:highlight>
            </a:endParaRPr>
          </a:p>
          <a:p>
            <a:pPr indent="0" lvl="0" marL="0" rtl="0" algn="l">
              <a:lnSpc>
                <a:spcPct val="100000"/>
              </a:lnSpc>
              <a:spcBef>
                <a:spcPts val="0"/>
              </a:spcBef>
              <a:spcAft>
                <a:spcPts val="0"/>
              </a:spcAft>
              <a:buNone/>
            </a:pPr>
            <a:r>
              <a:rPr lang="en" sz="1300">
                <a:solidFill>
                  <a:schemeClr val="dk1"/>
                </a:solidFill>
                <a:highlight>
                  <a:srgbClr val="F4F5F7"/>
                </a:highlight>
              </a:rPr>
              <a:t>p</a:t>
            </a:r>
            <a:r>
              <a:rPr lang="en" sz="1300">
                <a:solidFill>
                  <a:schemeClr val="dk1"/>
                </a:solidFill>
                <a:highlight>
                  <a:srgbClr val="F4F5F7"/>
                </a:highlight>
              </a:rPr>
              <a:t> is the number of predictor variables.</a:t>
            </a:r>
            <a:endParaRPr sz="13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1"/>
          <p:cNvPicPr preferRelativeResize="0"/>
          <p:nvPr/>
        </p:nvPicPr>
        <p:blipFill>
          <a:blip r:embed="rId3">
            <a:alphaModFix/>
          </a:blip>
          <a:stretch>
            <a:fillRect/>
          </a:stretch>
        </p:blipFill>
        <p:spPr>
          <a:xfrm>
            <a:off x="152400" y="152400"/>
            <a:ext cx="5334000" cy="4010025"/>
          </a:xfrm>
          <a:prstGeom prst="rect">
            <a:avLst/>
          </a:prstGeom>
          <a:noFill/>
          <a:ln>
            <a:noFill/>
          </a:ln>
        </p:spPr>
      </p:pic>
      <p:pic>
        <p:nvPicPr>
          <p:cNvPr id="385" name="Google Shape;385;p61"/>
          <p:cNvPicPr preferRelativeResize="0"/>
          <p:nvPr/>
        </p:nvPicPr>
        <p:blipFill>
          <a:blip r:embed="rId4">
            <a:alphaModFix/>
          </a:blip>
          <a:stretch>
            <a:fillRect/>
          </a:stretch>
        </p:blipFill>
        <p:spPr>
          <a:xfrm>
            <a:off x="152400" y="4314825"/>
            <a:ext cx="8020050" cy="41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248725" y="177675"/>
            <a:ext cx="407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02122"/>
                </a:solidFill>
              </a:rPr>
              <a:t>Variable Types</a:t>
            </a:r>
            <a:endParaRPr b="1" sz="1800">
              <a:solidFill>
                <a:srgbClr val="202122"/>
              </a:solidFill>
            </a:endParaRPr>
          </a:p>
        </p:txBody>
      </p:sp>
      <p:sp>
        <p:nvSpPr>
          <p:cNvPr id="80" name="Google Shape;80;p17"/>
          <p:cNvSpPr txBox="1"/>
          <p:nvPr/>
        </p:nvSpPr>
        <p:spPr>
          <a:xfrm>
            <a:off x="177675" y="876525"/>
            <a:ext cx="3351900" cy="443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282829"/>
                </a:solidFill>
                <a:highlight>
                  <a:srgbClr val="FFFFFF"/>
                </a:highlight>
              </a:rPr>
              <a:t>•</a:t>
            </a:r>
            <a:r>
              <a:rPr b="1" lang="en">
                <a:solidFill>
                  <a:srgbClr val="282829"/>
                </a:solidFill>
                <a:highlight>
                  <a:srgbClr val="FFFFFF"/>
                </a:highlight>
              </a:rPr>
              <a:t>Continuous</a:t>
            </a:r>
            <a:r>
              <a:rPr lang="en">
                <a:solidFill>
                  <a:srgbClr val="282829"/>
                </a:solidFill>
                <a:highlight>
                  <a:srgbClr val="FFFFFF"/>
                </a:highlight>
              </a:rPr>
              <a:t>- Can take any values between a permitted range. Examples- Height, Weight, Sales, Unemployment Rate</a:t>
            </a:r>
            <a:endParaRPr>
              <a:solidFill>
                <a:srgbClr val="282829"/>
              </a:solidFill>
              <a:highlight>
                <a:srgbClr val="FFFFFF"/>
              </a:highlight>
            </a:endParaRPr>
          </a:p>
          <a:p>
            <a:pPr indent="0" lvl="0" marL="0" rtl="0" algn="l">
              <a:lnSpc>
                <a:spcPct val="115000"/>
              </a:lnSpc>
              <a:spcBef>
                <a:spcPts val="1100"/>
              </a:spcBef>
              <a:spcAft>
                <a:spcPts val="0"/>
              </a:spcAft>
              <a:buNone/>
            </a:pPr>
            <a:r>
              <a:rPr lang="en">
                <a:solidFill>
                  <a:srgbClr val="282829"/>
                </a:solidFill>
                <a:highlight>
                  <a:srgbClr val="FFFFFF"/>
                </a:highlight>
              </a:rPr>
              <a:t>•</a:t>
            </a:r>
            <a:r>
              <a:rPr b="1" lang="en">
                <a:solidFill>
                  <a:srgbClr val="282829"/>
                </a:solidFill>
                <a:highlight>
                  <a:srgbClr val="FFFFFF"/>
                </a:highlight>
              </a:rPr>
              <a:t>Discrete-</a:t>
            </a:r>
            <a:r>
              <a:rPr lang="en">
                <a:solidFill>
                  <a:srgbClr val="282829"/>
                </a:solidFill>
                <a:highlight>
                  <a:srgbClr val="FFFFFF"/>
                </a:highlight>
              </a:rPr>
              <a:t> Can take a whole number value within a permitted range. Examples- number of cars owned by a family</a:t>
            </a:r>
            <a:endParaRPr>
              <a:solidFill>
                <a:srgbClr val="282829"/>
              </a:solidFill>
              <a:highlight>
                <a:srgbClr val="FFFFFF"/>
              </a:highlight>
            </a:endParaRPr>
          </a:p>
          <a:p>
            <a:pPr indent="0" lvl="0" marL="0" rtl="0" algn="l">
              <a:lnSpc>
                <a:spcPct val="115000"/>
              </a:lnSpc>
              <a:spcBef>
                <a:spcPts val="1100"/>
              </a:spcBef>
              <a:spcAft>
                <a:spcPts val="0"/>
              </a:spcAft>
              <a:buNone/>
            </a:pPr>
            <a:r>
              <a:rPr lang="en">
                <a:solidFill>
                  <a:srgbClr val="282829"/>
                </a:solidFill>
                <a:highlight>
                  <a:srgbClr val="FFFFFF"/>
                </a:highlight>
              </a:rPr>
              <a:t>•</a:t>
            </a:r>
            <a:r>
              <a:rPr b="1" lang="en">
                <a:solidFill>
                  <a:srgbClr val="282829"/>
                </a:solidFill>
                <a:highlight>
                  <a:srgbClr val="FFFFFF"/>
                </a:highlight>
              </a:rPr>
              <a:t>Ordinal</a:t>
            </a:r>
            <a:r>
              <a:rPr lang="en">
                <a:solidFill>
                  <a:srgbClr val="282829"/>
                </a:solidFill>
                <a:highlight>
                  <a:srgbClr val="FFFFFF"/>
                </a:highlight>
              </a:rPr>
              <a:t>- Logically ordered categorical values. Examples- Small, Medium, Large size T shirts</a:t>
            </a:r>
            <a:endParaRPr>
              <a:solidFill>
                <a:srgbClr val="282829"/>
              </a:solidFill>
              <a:highlight>
                <a:srgbClr val="FFFFFF"/>
              </a:highlight>
            </a:endParaRPr>
          </a:p>
          <a:p>
            <a:pPr indent="0" lvl="0" marL="0" rtl="0" algn="l">
              <a:lnSpc>
                <a:spcPct val="115000"/>
              </a:lnSpc>
              <a:spcBef>
                <a:spcPts val="1100"/>
              </a:spcBef>
              <a:spcAft>
                <a:spcPts val="0"/>
              </a:spcAft>
              <a:buNone/>
            </a:pPr>
            <a:r>
              <a:rPr lang="en">
                <a:solidFill>
                  <a:srgbClr val="282829"/>
                </a:solidFill>
                <a:highlight>
                  <a:srgbClr val="FFFFFF"/>
                </a:highlight>
              </a:rPr>
              <a:t>•</a:t>
            </a:r>
            <a:r>
              <a:rPr b="1" lang="en">
                <a:solidFill>
                  <a:srgbClr val="282829"/>
                </a:solidFill>
                <a:highlight>
                  <a:srgbClr val="FFFFFF"/>
                </a:highlight>
              </a:rPr>
              <a:t>Nominal</a:t>
            </a:r>
            <a:r>
              <a:rPr lang="en">
                <a:solidFill>
                  <a:srgbClr val="282829"/>
                </a:solidFill>
                <a:highlight>
                  <a:srgbClr val="FFFFFF"/>
                </a:highlight>
              </a:rPr>
              <a:t>- Not logically ordered categorical values. Example- Gender, Nationality, Religion, Language.</a:t>
            </a:r>
            <a:endParaRPr>
              <a:solidFill>
                <a:srgbClr val="282829"/>
              </a:solidFill>
              <a:highlight>
                <a:srgbClr val="FFFFFF"/>
              </a:highlight>
            </a:endParaRPr>
          </a:p>
          <a:p>
            <a:pPr indent="0" lvl="0" marL="0" rtl="0" algn="l">
              <a:spcBef>
                <a:spcPts val="1100"/>
              </a:spcBef>
              <a:spcAft>
                <a:spcPts val="0"/>
              </a:spcAft>
              <a:buNone/>
            </a:pPr>
            <a:r>
              <a:t/>
            </a:r>
            <a:endParaRPr/>
          </a:p>
        </p:txBody>
      </p:sp>
      <p:pic>
        <p:nvPicPr>
          <p:cNvPr id="81" name="Google Shape;81;p17"/>
          <p:cNvPicPr preferRelativeResize="0"/>
          <p:nvPr/>
        </p:nvPicPr>
        <p:blipFill>
          <a:blip r:embed="rId3">
            <a:alphaModFix/>
          </a:blip>
          <a:stretch>
            <a:fillRect/>
          </a:stretch>
        </p:blipFill>
        <p:spPr>
          <a:xfrm>
            <a:off x="3871475" y="1312925"/>
            <a:ext cx="5120126" cy="277557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p62"/>
          <p:cNvSpPr txBox="1"/>
          <p:nvPr/>
        </p:nvSpPr>
        <p:spPr>
          <a:xfrm>
            <a:off x="190500" y="140375"/>
            <a:ext cx="8833200" cy="2241900"/>
          </a:xfrm>
          <a:prstGeom prst="rect">
            <a:avLst/>
          </a:prstGeom>
          <a:noFill/>
          <a:ln>
            <a:noFill/>
          </a:ln>
        </p:spPr>
        <p:txBody>
          <a:bodyPr anchorCtr="0" anchor="t" bIns="91425" lIns="91425" spcFirstLastPara="1" rIns="91425" wrap="square" tIns="91425">
            <a:spAutoFit/>
          </a:bodyPr>
          <a:lstStyle/>
          <a:p>
            <a:pPr indent="0" lvl="0" marL="0" rtl="0" algn="l">
              <a:lnSpc>
                <a:spcPct val="160000"/>
              </a:lnSpc>
              <a:spcBef>
                <a:spcPts val="1100"/>
              </a:spcBef>
              <a:spcAft>
                <a:spcPts val="0"/>
              </a:spcAft>
              <a:buClr>
                <a:schemeClr val="dk1"/>
              </a:buClr>
              <a:buSzPts val="1100"/>
              <a:buFont typeface="Arial"/>
              <a:buNone/>
            </a:pPr>
            <a:r>
              <a:rPr lang="en" sz="1050">
                <a:solidFill>
                  <a:srgbClr val="252C33"/>
                </a:solidFill>
              </a:rPr>
              <a:t>If you are a non-graphical person, you can also perform quick tests / methods to check assumption violations:</a:t>
            </a:r>
            <a:endParaRPr sz="1050">
              <a:solidFill>
                <a:srgbClr val="252C33"/>
              </a:solidFill>
            </a:endParaRPr>
          </a:p>
          <a:p>
            <a:pPr indent="-295275" lvl="0" marL="457200" rtl="0" algn="l">
              <a:lnSpc>
                <a:spcPct val="115000"/>
              </a:lnSpc>
              <a:spcBef>
                <a:spcPts val="1100"/>
              </a:spcBef>
              <a:spcAft>
                <a:spcPts val="0"/>
              </a:spcAft>
              <a:buClr>
                <a:srgbClr val="252C33"/>
              </a:buClr>
              <a:buSzPts val="1050"/>
              <a:buAutoNum type="arabicPeriod"/>
            </a:pPr>
            <a:r>
              <a:rPr b="1" lang="en" sz="1050">
                <a:solidFill>
                  <a:srgbClr val="252C33"/>
                </a:solidFill>
              </a:rPr>
              <a:t>Durbin Watson Statistic (DW) </a:t>
            </a:r>
            <a:r>
              <a:rPr lang="en" sz="1050">
                <a:solidFill>
                  <a:srgbClr val="252C33"/>
                </a:solidFill>
              </a:rPr>
              <a:t>- This test is used to </a:t>
            </a:r>
            <a:r>
              <a:rPr b="1" lang="en" sz="1050">
                <a:solidFill>
                  <a:srgbClr val="252C33"/>
                </a:solidFill>
              </a:rPr>
              <a:t>check autocorrelation</a:t>
            </a:r>
            <a:r>
              <a:rPr lang="en" sz="1050">
                <a:solidFill>
                  <a:srgbClr val="252C33"/>
                </a:solidFill>
              </a:rPr>
              <a:t>. Its value lies between 0 and 4. A DW=2 value shows no autocorrelation. However, a value between 0 &lt; DW &lt; 2 implies positive autocorrelation, while 2 &lt; DW &lt; 4 implies negative autocorrelation.</a:t>
            </a:r>
            <a:endParaRPr sz="1050">
              <a:solidFill>
                <a:srgbClr val="252C33"/>
              </a:solidFill>
            </a:endParaRPr>
          </a:p>
          <a:p>
            <a:pPr indent="-295275" lvl="0" marL="457200" rtl="0" algn="l">
              <a:lnSpc>
                <a:spcPct val="115000"/>
              </a:lnSpc>
              <a:spcBef>
                <a:spcPts val="0"/>
              </a:spcBef>
              <a:spcAft>
                <a:spcPts val="0"/>
              </a:spcAft>
              <a:buClr>
                <a:srgbClr val="252C33"/>
              </a:buClr>
              <a:buSzPts val="1050"/>
              <a:buAutoNum type="arabicPeriod"/>
            </a:pPr>
            <a:r>
              <a:rPr b="1" lang="en" sz="1050">
                <a:solidFill>
                  <a:srgbClr val="252C33"/>
                </a:solidFill>
              </a:rPr>
              <a:t>Variance Inflation Factor (VIF)</a:t>
            </a:r>
            <a:r>
              <a:rPr lang="en" sz="1050">
                <a:solidFill>
                  <a:srgbClr val="252C33"/>
                </a:solidFill>
              </a:rPr>
              <a:t> - This metric is used to </a:t>
            </a:r>
            <a:r>
              <a:rPr b="1" lang="en" sz="1050">
                <a:solidFill>
                  <a:srgbClr val="252C33"/>
                </a:solidFill>
              </a:rPr>
              <a:t>check multicollinearity.</a:t>
            </a:r>
            <a:r>
              <a:rPr lang="en" sz="1050">
                <a:solidFill>
                  <a:srgbClr val="252C33"/>
                </a:solidFill>
              </a:rPr>
              <a:t> VIF &lt;=4 implies no multicollinearity but VIF &gt;=10 suggests high multicollinearity. Alternatively, you can also look at the tolerance (1/VIF) value to determine correlation in IVs. In addition, you can also create a correlation matrix to determine collinear variables.</a:t>
            </a:r>
            <a:endParaRPr sz="1050">
              <a:solidFill>
                <a:srgbClr val="252C33"/>
              </a:solidFill>
            </a:endParaRPr>
          </a:p>
          <a:p>
            <a:pPr indent="-295275" lvl="0" marL="457200" rtl="0" algn="l">
              <a:lnSpc>
                <a:spcPct val="115000"/>
              </a:lnSpc>
              <a:spcBef>
                <a:spcPts val="0"/>
              </a:spcBef>
              <a:spcAft>
                <a:spcPts val="0"/>
              </a:spcAft>
              <a:buClr>
                <a:srgbClr val="252C33"/>
              </a:buClr>
              <a:buSzPts val="1050"/>
              <a:buAutoNum type="arabicPeriod"/>
            </a:pPr>
            <a:r>
              <a:rPr b="1" lang="en" sz="1050">
                <a:solidFill>
                  <a:srgbClr val="252C33"/>
                </a:solidFill>
              </a:rPr>
              <a:t>Breusch-Pagan / Cook Weisberg Test</a:t>
            </a:r>
            <a:r>
              <a:rPr lang="en" sz="1050">
                <a:solidFill>
                  <a:srgbClr val="252C33"/>
                </a:solidFill>
              </a:rPr>
              <a:t> - This test is used to</a:t>
            </a:r>
            <a:r>
              <a:rPr b="1" lang="en" sz="1050">
                <a:solidFill>
                  <a:srgbClr val="252C33"/>
                </a:solidFill>
              </a:rPr>
              <a:t> determine presence of heteroskedasticity</a:t>
            </a:r>
            <a:r>
              <a:rPr lang="en" sz="1050">
                <a:solidFill>
                  <a:srgbClr val="252C33"/>
                </a:solidFill>
              </a:rPr>
              <a:t>. If you find p &lt; 0.05, you reject the null hypothesis and infer that heteroskedasticity is present.</a:t>
            </a:r>
            <a:endParaRPr sz="1050">
              <a:solidFill>
                <a:srgbClr val="252C33"/>
              </a:solidFill>
            </a:endParaRPr>
          </a:p>
          <a:p>
            <a:pPr indent="0" lvl="0" marL="0" rtl="0" algn="l">
              <a:spcBef>
                <a:spcPts val="1100"/>
              </a:spcBef>
              <a:spcAft>
                <a:spcPts val="0"/>
              </a:spcAft>
              <a:buNone/>
            </a:pPr>
            <a:r>
              <a:t/>
            </a:r>
            <a:endParaRPr/>
          </a:p>
        </p:txBody>
      </p:sp>
      <p:sp>
        <p:nvSpPr>
          <p:cNvPr id="391" name="Google Shape;391;p62"/>
          <p:cNvSpPr txBox="1"/>
          <p:nvPr/>
        </p:nvSpPr>
        <p:spPr>
          <a:xfrm>
            <a:off x="180475" y="2035350"/>
            <a:ext cx="8692800" cy="335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0"/>
              </a:spcBef>
              <a:spcAft>
                <a:spcPts val="0"/>
              </a:spcAft>
              <a:buClr>
                <a:schemeClr val="dk1"/>
              </a:buClr>
              <a:buSzPts val="1100"/>
              <a:buFont typeface="Arial"/>
              <a:buNone/>
            </a:pPr>
            <a:r>
              <a:rPr b="1" lang="en">
                <a:solidFill>
                  <a:srgbClr val="46535E"/>
                </a:solidFill>
              </a:rPr>
              <a:t>How can you improve the accuracy of a regression model ?</a:t>
            </a:r>
            <a:endParaRPr b="1">
              <a:solidFill>
                <a:srgbClr val="46535E"/>
              </a:solidFill>
            </a:endParaRPr>
          </a:p>
          <a:p>
            <a:pPr indent="0" lvl="0" marL="0" rtl="0" algn="l">
              <a:lnSpc>
                <a:spcPct val="160000"/>
              </a:lnSpc>
              <a:spcBef>
                <a:spcPts val="1800"/>
              </a:spcBef>
              <a:spcAft>
                <a:spcPts val="0"/>
              </a:spcAft>
              <a:buClr>
                <a:schemeClr val="dk1"/>
              </a:buClr>
              <a:buSzPts val="1100"/>
              <a:buFont typeface="Arial"/>
              <a:buNone/>
            </a:pPr>
            <a:r>
              <a:rPr lang="en" sz="1050">
                <a:solidFill>
                  <a:srgbClr val="252C33"/>
                </a:solidFill>
              </a:rPr>
              <a:t>There is little you can do when </a:t>
            </a:r>
            <a:r>
              <a:rPr b="1" lang="en" sz="1050">
                <a:solidFill>
                  <a:srgbClr val="252C33"/>
                </a:solidFill>
              </a:rPr>
              <a:t>your data violates regression assumptions. An obvious solution is to use tree-based algorithms which capture non-linearity quite well</a:t>
            </a:r>
            <a:r>
              <a:rPr lang="en" sz="1050">
                <a:solidFill>
                  <a:srgbClr val="252C33"/>
                </a:solidFill>
              </a:rPr>
              <a:t>. But if you are adamant at using regression, following are some tips you can implement:</a:t>
            </a:r>
            <a:endParaRPr sz="1050">
              <a:solidFill>
                <a:srgbClr val="252C33"/>
              </a:solidFill>
            </a:endParaRPr>
          </a:p>
          <a:p>
            <a:pPr indent="-295275" lvl="0" marL="457200" rtl="0" algn="l">
              <a:lnSpc>
                <a:spcPct val="115000"/>
              </a:lnSpc>
              <a:spcBef>
                <a:spcPts val="1100"/>
              </a:spcBef>
              <a:spcAft>
                <a:spcPts val="0"/>
              </a:spcAft>
              <a:buClr>
                <a:srgbClr val="252C33"/>
              </a:buClr>
              <a:buSzPts val="1050"/>
              <a:buAutoNum type="arabicPeriod"/>
            </a:pPr>
            <a:r>
              <a:rPr lang="en" sz="1050">
                <a:solidFill>
                  <a:srgbClr val="252C33"/>
                </a:solidFill>
              </a:rPr>
              <a:t>If your data is </a:t>
            </a:r>
            <a:r>
              <a:rPr b="1" lang="en" sz="1050">
                <a:solidFill>
                  <a:srgbClr val="252C33"/>
                </a:solidFill>
              </a:rPr>
              <a:t>suffering from non-linearity, transform the IVs using sqrt, log, square, etc</a:t>
            </a:r>
            <a:r>
              <a:rPr lang="en" sz="1050">
                <a:solidFill>
                  <a:srgbClr val="252C33"/>
                </a:solidFill>
              </a:rPr>
              <a:t>.</a:t>
            </a:r>
            <a:endParaRPr sz="1050">
              <a:solidFill>
                <a:srgbClr val="252C33"/>
              </a:solidFill>
            </a:endParaRPr>
          </a:p>
          <a:p>
            <a:pPr indent="-295275" lvl="0" marL="457200" rtl="0" algn="l">
              <a:lnSpc>
                <a:spcPct val="115000"/>
              </a:lnSpc>
              <a:spcBef>
                <a:spcPts val="0"/>
              </a:spcBef>
              <a:spcAft>
                <a:spcPts val="0"/>
              </a:spcAft>
              <a:buClr>
                <a:srgbClr val="252C33"/>
              </a:buClr>
              <a:buSzPts val="1050"/>
              <a:buAutoNum type="arabicPeriod"/>
            </a:pPr>
            <a:r>
              <a:rPr lang="en" sz="1050">
                <a:solidFill>
                  <a:srgbClr val="252C33"/>
                </a:solidFill>
              </a:rPr>
              <a:t>If your data is</a:t>
            </a:r>
            <a:r>
              <a:rPr b="1" lang="en" sz="1050">
                <a:solidFill>
                  <a:srgbClr val="252C33"/>
                </a:solidFill>
              </a:rPr>
              <a:t> suffering from heteroskedasticity,</a:t>
            </a:r>
            <a:r>
              <a:rPr b="1" lang="en" sz="1050">
                <a:solidFill>
                  <a:srgbClr val="252C33"/>
                </a:solidFill>
              </a:rPr>
              <a:t> transform the DV using sqrt, log, square</a:t>
            </a:r>
            <a:r>
              <a:rPr lang="en" sz="1050">
                <a:solidFill>
                  <a:srgbClr val="252C33"/>
                </a:solidFill>
              </a:rPr>
              <a:t>, etc. Also, you can </a:t>
            </a:r>
            <a:r>
              <a:rPr b="1" lang="en" sz="1050">
                <a:solidFill>
                  <a:srgbClr val="252C33"/>
                </a:solidFill>
              </a:rPr>
              <a:t>use weighted least square method to tackle this problem.</a:t>
            </a:r>
            <a:endParaRPr b="1" sz="1050">
              <a:solidFill>
                <a:srgbClr val="252C33"/>
              </a:solidFill>
            </a:endParaRPr>
          </a:p>
          <a:p>
            <a:pPr indent="-295275" lvl="0" marL="457200" rtl="0" algn="l">
              <a:lnSpc>
                <a:spcPct val="115000"/>
              </a:lnSpc>
              <a:spcBef>
                <a:spcPts val="0"/>
              </a:spcBef>
              <a:spcAft>
                <a:spcPts val="0"/>
              </a:spcAft>
              <a:buClr>
                <a:srgbClr val="252C33"/>
              </a:buClr>
              <a:buSzPts val="1050"/>
              <a:buAutoNum type="arabicPeriod"/>
            </a:pPr>
            <a:r>
              <a:rPr lang="en" sz="1050">
                <a:solidFill>
                  <a:srgbClr val="252C33"/>
                </a:solidFill>
              </a:rPr>
              <a:t>If your data is </a:t>
            </a:r>
            <a:r>
              <a:rPr b="1" lang="en" sz="1050">
                <a:solidFill>
                  <a:srgbClr val="252C33"/>
                </a:solidFill>
              </a:rPr>
              <a:t>suffering from multicollinearity</a:t>
            </a:r>
            <a:r>
              <a:rPr lang="en" sz="1050">
                <a:solidFill>
                  <a:srgbClr val="252C33"/>
                </a:solidFill>
              </a:rPr>
              <a:t>, use a correlation matrix to check correlated variables. Let's say variables A and B are highly correlated. Now, instead of removing one of them, use this approach: Fi</a:t>
            </a:r>
            <a:r>
              <a:rPr b="1" lang="en" sz="1050">
                <a:solidFill>
                  <a:srgbClr val="252C33"/>
                </a:solidFill>
              </a:rPr>
              <a:t>nd the average correlation of A and B with the rest of the variables. Whichever variable has the higher average in comparison with other variables, remove it. Alternatively, you can use penalized regression methods such as lasso, ridge, elastic net, etc.</a:t>
            </a:r>
            <a:endParaRPr b="1" sz="1050">
              <a:solidFill>
                <a:srgbClr val="252C33"/>
              </a:solidFill>
            </a:endParaRPr>
          </a:p>
          <a:p>
            <a:pPr indent="-295275" lvl="0" marL="457200" rtl="0" algn="l">
              <a:lnSpc>
                <a:spcPct val="115000"/>
              </a:lnSpc>
              <a:spcBef>
                <a:spcPts val="0"/>
              </a:spcBef>
              <a:spcAft>
                <a:spcPts val="0"/>
              </a:spcAft>
              <a:buClr>
                <a:srgbClr val="252C33"/>
              </a:buClr>
              <a:buSzPts val="1050"/>
              <a:buAutoNum type="arabicPeriod"/>
            </a:pPr>
            <a:r>
              <a:rPr b="1" lang="en" sz="1050">
                <a:solidFill>
                  <a:srgbClr val="252C33"/>
                </a:solidFill>
              </a:rPr>
              <a:t>You can do variable selection based on p values</a:t>
            </a:r>
            <a:r>
              <a:rPr lang="en" sz="1050">
                <a:solidFill>
                  <a:srgbClr val="252C33"/>
                </a:solidFill>
              </a:rPr>
              <a:t>. If a variable shows p value &gt; 0.05, we can remove that variable from model since at</a:t>
            </a:r>
            <a:r>
              <a:rPr b="1" lang="en" sz="1050">
                <a:solidFill>
                  <a:srgbClr val="252C33"/>
                </a:solidFill>
              </a:rPr>
              <a:t> p&gt; 0.05, we'll always fail to reject null hypothesis.</a:t>
            </a:r>
            <a:endParaRPr b="1" sz="1050">
              <a:solidFill>
                <a:srgbClr val="252C33"/>
              </a:solidFill>
            </a:endParaRPr>
          </a:p>
          <a:p>
            <a:pPr indent="0" lvl="0" marL="0" rtl="0" algn="l">
              <a:spcBef>
                <a:spcPts val="1100"/>
              </a:spcBef>
              <a:spcAft>
                <a:spcPts val="0"/>
              </a:spcAft>
              <a:buNone/>
            </a:pPr>
            <a:r>
              <a:t/>
            </a:r>
            <a:endParaRPr b="1"/>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p63"/>
          <p:cNvSpPr txBox="1"/>
          <p:nvPr/>
        </p:nvSpPr>
        <p:spPr>
          <a:xfrm>
            <a:off x="180475" y="210550"/>
            <a:ext cx="8793000" cy="468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600"/>
              </a:spcBef>
              <a:spcAft>
                <a:spcPts val="0"/>
              </a:spcAft>
              <a:buClr>
                <a:schemeClr val="dk1"/>
              </a:buClr>
              <a:buSzPts val="1100"/>
              <a:buFont typeface="Arial"/>
              <a:buNone/>
            </a:pPr>
            <a:r>
              <a:rPr b="1" lang="en">
                <a:solidFill>
                  <a:srgbClr val="46535E"/>
                </a:solidFill>
              </a:rPr>
              <a:t>How can you access the fit of regression model?</a:t>
            </a:r>
            <a:endParaRPr b="1" sz="650">
              <a:solidFill>
                <a:srgbClr val="252C33"/>
              </a:solidFill>
            </a:endParaRPr>
          </a:p>
          <a:p>
            <a:pPr indent="-295275" lvl="0" marL="457200" rtl="0" algn="l">
              <a:lnSpc>
                <a:spcPct val="115000"/>
              </a:lnSpc>
              <a:spcBef>
                <a:spcPts val="1800"/>
              </a:spcBef>
              <a:spcAft>
                <a:spcPts val="0"/>
              </a:spcAft>
              <a:buClr>
                <a:srgbClr val="252C33"/>
              </a:buClr>
              <a:buSzPts val="1050"/>
              <a:buAutoNum type="arabicPeriod"/>
            </a:pPr>
            <a:r>
              <a:rPr b="1" lang="en" sz="1050">
                <a:solidFill>
                  <a:srgbClr val="252C33"/>
                </a:solidFill>
              </a:rPr>
              <a:t>R Square (Coefficient of Determination)</a:t>
            </a:r>
            <a:r>
              <a:rPr lang="en" sz="1050">
                <a:solidFill>
                  <a:srgbClr val="252C33"/>
                </a:solidFill>
              </a:rPr>
              <a:t> - As explained above, this</a:t>
            </a:r>
            <a:r>
              <a:rPr b="1" lang="en" sz="1050">
                <a:solidFill>
                  <a:srgbClr val="252C33"/>
                </a:solidFill>
              </a:rPr>
              <a:t> metric explains the percentage of variance explained by covariates in the model</a:t>
            </a:r>
            <a:r>
              <a:rPr lang="en" sz="1050">
                <a:solidFill>
                  <a:srgbClr val="252C33"/>
                </a:solidFill>
              </a:rPr>
              <a:t>. It ranges </a:t>
            </a:r>
            <a:r>
              <a:rPr b="1" lang="en" sz="1050">
                <a:solidFill>
                  <a:srgbClr val="252C33"/>
                </a:solidFill>
              </a:rPr>
              <a:t>between 0 and 1</a:t>
            </a:r>
            <a:r>
              <a:rPr lang="en" sz="1050">
                <a:solidFill>
                  <a:srgbClr val="252C33"/>
                </a:solidFill>
              </a:rPr>
              <a:t>. Usually, higher values are desirable but it rests on the data quality and domain. For example, if the data is noisy, you'd be happy to accept a model at low R² values. </a:t>
            </a:r>
            <a:r>
              <a:rPr b="1" lang="en" sz="1050">
                <a:solidFill>
                  <a:srgbClr val="252C33"/>
                </a:solidFill>
              </a:rPr>
              <a:t>But it's a good practice to consider adjusted R² than R² to determine model fit.</a:t>
            </a:r>
            <a:endParaRPr b="1" sz="1050">
              <a:solidFill>
                <a:srgbClr val="252C33"/>
              </a:solidFill>
            </a:endParaRPr>
          </a:p>
          <a:p>
            <a:pPr indent="-295275" lvl="0" marL="457200" rtl="0" algn="l">
              <a:lnSpc>
                <a:spcPct val="115000"/>
              </a:lnSpc>
              <a:spcBef>
                <a:spcPts val="0"/>
              </a:spcBef>
              <a:spcAft>
                <a:spcPts val="0"/>
              </a:spcAft>
              <a:buClr>
                <a:srgbClr val="252C33"/>
              </a:buClr>
              <a:buSzPts val="1050"/>
              <a:buAutoNum type="arabicPeriod"/>
            </a:pPr>
            <a:r>
              <a:rPr b="1" lang="en" sz="1050">
                <a:solidFill>
                  <a:srgbClr val="252C33"/>
                </a:solidFill>
              </a:rPr>
              <a:t>Adjusted R²</a:t>
            </a:r>
            <a:r>
              <a:rPr lang="en" sz="1050">
                <a:solidFill>
                  <a:srgbClr val="252C33"/>
                </a:solidFill>
              </a:rPr>
              <a:t>- </a:t>
            </a:r>
            <a:r>
              <a:rPr b="1" lang="en" sz="1050">
                <a:solidFill>
                  <a:srgbClr val="252C33"/>
                </a:solidFill>
              </a:rPr>
              <a:t>The problem with R² is that it keeps on increasing as you increase the number of variables</a:t>
            </a:r>
            <a:r>
              <a:rPr lang="en" sz="1050">
                <a:solidFill>
                  <a:srgbClr val="252C33"/>
                </a:solidFill>
              </a:rPr>
              <a:t>, regardless of the fact that the new variable is actually adding new information to the model. To overcome that, </a:t>
            </a:r>
            <a:r>
              <a:rPr b="1" lang="en" sz="1050">
                <a:solidFill>
                  <a:srgbClr val="252C33"/>
                </a:solidFill>
              </a:rPr>
              <a:t>we use adjusted R² which doesn't increase (stays same or decrease) unless the newly added variable is truly useful.</a:t>
            </a:r>
            <a:endParaRPr b="1" sz="1050">
              <a:solidFill>
                <a:srgbClr val="252C33"/>
              </a:solidFill>
            </a:endParaRPr>
          </a:p>
          <a:p>
            <a:pPr indent="-295275" lvl="0" marL="457200" rtl="0" algn="l">
              <a:lnSpc>
                <a:spcPct val="115000"/>
              </a:lnSpc>
              <a:spcBef>
                <a:spcPts val="0"/>
              </a:spcBef>
              <a:spcAft>
                <a:spcPts val="0"/>
              </a:spcAft>
              <a:buClr>
                <a:srgbClr val="252C33"/>
              </a:buClr>
              <a:buSzPts val="1050"/>
              <a:buAutoNum type="arabicPeriod"/>
            </a:pPr>
            <a:r>
              <a:rPr b="1" lang="en" sz="1050">
                <a:solidFill>
                  <a:srgbClr val="252C33"/>
                </a:solidFill>
              </a:rPr>
              <a:t>F Statistics</a:t>
            </a:r>
            <a:r>
              <a:rPr lang="en" sz="1050">
                <a:solidFill>
                  <a:srgbClr val="252C33"/>
                </a:solidFill>
              </a:rPr>
              <a:t> - It evaluates the overall significance of the model. It is the </a:t>
            </a:r>
            <a:r>
              <a:rPr b="1" lang="en" sz="1050">
                <a:solidFill>
                  <a:srgbClr val="252C33"/>
                </a:solidFill>
              </a:rPr>
              <a:t>ratio of explained variance by the model by unexplained variance</a:t>
            </a:r>
            <a:r>
              <a:rPr lang="en" sz="1050">
                <a:solidFill>
                  <a:srgbClr val="252C33"/>
                </a:solidFill>
              </a:rPr>
              <a:t>. It compares the full model with an intercept only (no predictors) model. </a:t>
            </a:r>
            <a:r>
              <a:rPr b="1" lang="en" sz="1050">
                <a:solidFill>
                  <a:srgbClr val="252C33"/>
                </a:solidFill>
              </a:rPr>
              <a:t>Its value can range between zero and any arbitrary large number. Naturally, higher the F statistics, better the model.</a:t>
            </a:r>
            <a:endParaRPr b="1" sz="1050">
              <a:solidFill>
                <a:srgbClr val="252C33"/>
              </a:solidFill>
            </a:endParaRPr>
          </a:p>
          <a:p>
            <a:pPr indent="-295275" lvl="0" marL="457200" rtl="0" algn="l">
              <a:lnSpc>
                <a:spcPct val="115000"/>
              </a:lnSpc>
              <a:spcBef>
                <a:spcPts val="0"/>
              </a:spcBef>
              <a:spcAft>
                <a:spcPts val="0"/>
              </a:spcAft>
              <a:buClr>
                <a:srgbClr val="252C33"/>
              </a:buClr>
              <a:buSzPts val="1050"/>
              <a:buAutoNum type="arabicPeriod"/>
            </a:pPr>
            <a:r>
              <a:rPr lang="en" sz="1050">
                <a:solidFill>
                  <a:srgbClr val="252C33"/>
                </a:solidFill>
              </a:rPr>
              <a:t>RMSE / MSE / MAE - </a:t>
            </a:r>
            <a:r>
              <a:rPr b="1" lang="en" sz="1050">
                <a:solidFill>
                  <a:srgbClr val="252C33"/>
                </a:solidFill>
              </a:rPr>
              <a:t>Error metric is the crucial evaluation number we must check</a:t>
            </a:r>
            <a:r>
              <a:rPr lang="en" sz="1050">
                <a:solidFill>
                  <a:srgbClr val="252C33"/>
                </a:solidFill>
              </a:rPr>
              <a:t>. Since all these are errors, </a:t>
            </a:r>
            <a:r>
              <a:rPr b="1" lang="en" sz="1050">
                <a:solidFill>
                  <a:srgbClr val="252C33"/>
                </a:solidFill>
              </a:rPr>
              <a:t>lower the number, better the model.</a:t>
            </a:r>
            <a:r>
              <a:rPr lang="en" sz="1050">
                <a:solidFill>
                  <a:srgbClr val="252C33"/>
                </a:solidFill>
              </a:rPr>
              <a:t> Let's look at them one by one:</a:t>
            </a:r>
            <a:endParaRPr sz="1050">
              <a:solidFill>
                <a:srgbClr val="252C33"/>
              </a:solidFill>
            </a:endParaRPr>
          </a:p>
          <a:p>
            <a:pPr indent="-295275" lvl="1" marL="914400" rtl="0" algn="l">
              <a:lnSpc>
                <a:spcPct val="115000"/>
              </a:lnSpc>
              <a:spcBef>
                <a:spcPts val="0"/>
              </a:spcBef>
              <a:spcAft>
                <a:spcPts val="0"/>
              </a:spcAft>
              <a:buClr>
                <a:srgbClr val="252C33"/>
              </a:buClr>
              <a:buSzPts val="1050"/>
              <a:buChar char="○"/>
            </a:pPr>
            <a:r>
              <a:rPr b="1" lang="en" sz="1050">
                <a:solidFill>
                  <a:srgbClr val="252C33"/>
                </a:solidFill>
              </a:rPr>
              <a:t>MSE - This is mean squared error</a:t>
            </a:r>
            <a:r>
              <a:rPr lang="en" sz="1050">
                <a:solidFill>
                  <a:srgbClr val="252C33"/>
                </a:solidFill>
              </a:rPr>
              <a:t>. It tends to </a:t>
            </a:r>
            <a:r>
              <a:rPr b="1" lang="en" sz="1050">
                <a:solidFill>
                  <a:srgbClr val="252C33"/>
                </a:solidFill>
              </a:rPr>
              <a:t>amplify the impact of outliers on the model's accuracy</a:t>
            </a:r>
            <a:r>
              <a:rPr lang="en" sz="1050">
                <a:solidFill>
                  <a:srgbClr val="252C33"/>
                </a:solidFill>
              </a:rPr>
              <a:t>. For example, suppose the actual y is 10 and predictive y is 30, the resultant MSE would be (30-10)² = 400.</a:t>
            </a:r>
            <a:endParaRPr sz="1050">
              <a:solidFill>
                <a:srgbClr val="252C33"/>
              </a:solidFill>
            </a:endParaRPr>
          </a:p>
          <a:p>
            <a:pPr indent="-295275" lvl="1" marL="914400" rtl="0" algn="l">
              <a:lnSpc>
                <a:spcPct val="115000"/>
              </a:lnSpc>
              <a:spcBef>
                <a:spcPts val="0"/>
              </a:spcBef>
              <a:spcAft>
                <a:spcPts val="0"/>
              </a:spcAft>
              <a:buClr>
                <a:srgbClr val="252C33"/>
              </a:buClr>
              <a:buSzPts val="1050"/>
              <a:buChar char="○"/>
            </a:pPr>
            <a:r>
              <a:rPr b="1" lang="en" sz="1050">
                <a:solidFill>
                  <a:srgbClr val="252C33"/>
                </a:solidFill>
              </a:rPr>
              <a:t>MAE - This is mean absolute error.</a:t>
            </a:r>
            <a:r>
              <a:rPr lang="en" sz="1050">
                <a:solidFill>
                  <a:srgbClr val="252C33"/>
                </a:solidFill>
              </a:rPr>
              <a:t> It is robust against the effect of outliers. Using the previous example, the resultant MAE would be (30-10) = 20</a:t>
            </a:r>
            <a:endParaRPr sz="1050">
              <a:solidFill>
                <a:srgbClr val="252C33"/>
              </a:solidFill>
            </a:endParaRPr>
          </a:p>
          <a:p>
            <a:pPr indent="-295275" lvl="1" marL="914400" rtl="0" algn="l">
              <a:lnSpc>
                <a:spcPct val="115000"/>
              </a:lnSpc>
              <a:spcBef>
                <a:spcPts val="0"/>
              </a:spcBef>
              <a:spcAft>
                <a:spcPts val="0"/>
              </a:spcAft>
              <a:buClr>
                <a:srgbClr val="252C33"/>
              </a:buClr>
              <a:buSzPts val="1050"/>
              <a:buChar char="○"/>
            </a:pPr>
            <a:r>
              <a:rPr b="1" lang="en" sz="1050">
                <a:solidFill>
                  <a:srgbClr val="252C33"/>
                </a:solidFill>
              </a:rPr>
              <a:t>RMSE - This is root mean square error. It is interpreted as how far on an average, the residuals are from zero. It nullifies squared effect of MSE by square root and provides the result in original units as data.</a:t>
            </a:r>
            <a:r>
              <a:rPr lang="en" sz="1050">
                <a:solidFill>
                  <a:srgbClr val="252C33"/>
                </a:solidFill>
              </a:rPr>
              <a:t> Here, the resultant RMSE would be √(30-10)² = 20. </a:t>
            </a:r>
            <a:r>
              <a:rPr b="1" lang="en" sz="1050">
                <a:solidFill>
                  <a:srgbClr val="252C33"/>
                </a:solidFill>
              </a:rPr>
              <a:t>Don't get baffled when you see the same value of MAE and RMSE</a:t>
            </a:r>
            <a:r>
              <a:rPr lang="en" sz="1050">
                <a:solidFill>
                  <a:srgbClr val="252C33"/>
                </a:solidFill>
              </a:rPr>
              <a:t>. Usually, we calculate these numbers after summing overall values (actual - predicted) from the data.</a:t>
            </a:r>
            <a:endParaRPr sz="1050">
              <a:solidFill>
                <a:srgbClr val="252C33"/>
              </a:solidFill>
            </a:endParaRPr>
          </a:p>
          <a:p>
            <a:pPr indent="0" lvl="0" marL="0" rtl="0" algn="l">
              <a:spcBef>
                <a:spcPts val="1100"/>
              </a:spcBef>
              <a:spcAft>
                <a:spcPts val="0"/>
              </a:spcAft>
              <a:buNone/>
            </a:pPr>
            <a:r>
              <a:t/>
            </a:r>
            <a:endParaRPr sz="1050">
              <a:solidFill>
                <a:srgbClr val="252C33"/>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4"/>
          <p:cNvSpPr txBox="1"/>
          <p:nvPr/>
        </p:nvSpPr>
        <p:spPr>
          <a:xfrm>
            <a:off x="240625" y="240625"/>
            <a:ext cx="8733000" cy="3575400"/>
          </a:xfrm>
          <a:prstGeom prst="rect">
            <a:avLst/>
          </a:prstGeom>
          <a:noFill/>
          <a:ln>
            <a:noFill/>
          </a:ln>
        </p:spPr>
        <p:txBody>
          <a:bodyPr anchorCtr="0" anchor="t" bIns="91425" lIns="91425" spcFirstLastPara="1" rIns="91425" wrap="square" tIns="91425">
            <a:spAutoFit/>
          </a:bodyPr>
          <a:lstStyle/>
          <a:p>
            <a:pPr indent="0" lvl="0" marL="12199" rtl="0" algn="l">
              <a:spcBef>
                <a:spcPts val="1567"/>
              </a:spcBef>
              <a:spcAft>
                <a:spcPts val="0"/>
              </a:spcAft>
              <a:buNone/>
            </a:pPr>
            <a:r>
              <a:rPr b="1" lang="en" sz="1200">
                <a:solidFill>
                  <a:schemeClr val="dk1"/>
                </a:solidFill>
              </a:rPr>
              <a:t>Linear Regression : Interview Questions</a:t>
            </a:r>
            <a:endParaRPr b="1" sz="1200">
              <a:solidFill>
                <a:schemeClr val="dk1"/>
              </a:solidFill>
            </a:endParaRPr>
          </a:p>
          <a:p>
            <a:pPr indent="0" lvl="0" marL="0" rtl="0" algn="l">
              <a:spcBef>
                <a:spcPts val="1534"/>
              </a:spcBef>
              <a:spcAft>
                <a:spcPts val="0"/>
              </a:spcAft>
              <a:buClr>
                <a:schemeClr val="dk1"/>
              </a:buClr>
              <a:buSzPts val="1100"/>
              <a:buFont typeface="Arial"/>
              <a:buNone/>
            </a:pPr>
            <a:r>
              <a:rPr lang="en" sz="1200">
                <a:solidFill>
                  <a:schemeClr val="dk1"/>
                </a:solidFill>
              </a:rPr>
              <a:t>      1. What are the assumptions of linear regression? </a:t>
            </a:r>
            <a:endParaRPr b="1" sz="1200">
              <a:solidFill>
                <a:schemeClr val="dk1"/>
              </a:solidFill>
            </a:endParaRPr>
          </a:p>
          <a:p>
            <a:pPr indent="1256" lvl="0" marL="229908" marR="919" rtl="0" algn="l">
              <a:lnSpc>
                <a:spcPct val="113642"/>
              </a:lnSpc>
              <a:spcBef>
                <a:spcPts val="217"/>
              </a:spcBef>
              <a:spcAft>
                <a:spcPts val="0"/>
              </a:spcAft>
              <a:buNone/>
            </a:pPr>
            <a:r>
              <a:rPr lang="en" sz="1200">
                <a:solidFill>
                  <a:schemeClr val="dk1"/>
                </a:solidFill>
              </a:rPr>
              <a:t>2. Assume that you have made predictions using Linear Regression, when would you be sure that the predictions made can be acceptable?</a:t>
            </a:r>
            <a:endParaRPr sz="1200">
              <a:solidFill>
                <a:schemeClr val="dk1"/>
              </a:solidFill>
            </a:endParaRPr>
          </a:p>
          <a:p>
            <a:pPr indent="1256" lvl="0" marL="229908" marR="919" rtl="0" algn="l">
              <a:lnSpc>
                <a:spcPct val="113642"/>
              </a:lnSpc>
              <a:spcBef>
                <a:spcPts val="217"/>
              </a:spcBef>
              <a:spcAft>
                <a:spcPts val="0"/>
              </a:spcAft>
              <a:buClr>
                <a:schemeClr val="dk1"/>
              </a:buClr>
              <a:buSzPts val="1100"/>
              <a:buFont typeface="Arial"/>
              <a:buNone/>
            </a:pPr>
            <a:r>
              <a:rPr lang="en" sz="1200">
                <a:solidFill>
                  <a:schemeClr val="dk1"/>
                </a:solidFill>
              </a:rPr>
              <a:t> 3. What do you understand by R2-score? When are r-squared and adjusted r-squared the same? </a:t>
            </a:r>
            <a:endParaRPr sz="1200">
              <a:solidFill>
                <a:schemeClr val="dk1"/>
              </a:solidFill>
            </a:endParaRPr>
          </a:p>
          <a:p>
            <a:pPr indent="-230275" lvl="0" marL="464790" rtl="0" algn="l">
              <a:lnSpc>
                <a:spcPct val="113642"/>
              </a:lnSpc>
              <a:spcBef>
                <a:spcPts val="67"/>
              </a:spcBef>
              <a:spcAft>
                <a:spcPts val="0"/>
              </a:spcAft>
              <a:buClr>
                <a:schemeClr val="dk1"/>
              </a:buClr>
              <a:buSzPts val="1100"/>
              <a:buFont typeface="Arial"/>
              <a:buNone/>
            </a:pPr>
            <a:r>
              <a:rPr lang="en" sz="1200">
                <a:solidFill>
                  <a:schemeClr val="dk1"/>
                </a:solidFill>
              </a:rPr>
              <a:t>4. Does a weak </a:t>
            </a:r>
            <a:r>
              <a:rPr b="1" lang="en" sz="1200">
                <a:solidFill>
                  <a:schemeClr val="dk1"/>
                </a:solidFill>
              </a:rPr>
              <a:t>Pearson’s correlation</a:t>
            </a:r>
            <a:r>
              <a:rPr lang="en" sz="1200">
                <a:solidFill>
                  <a:schemeClr val="dk1"/>
                </a:solidFill>
              </a:rPr>
              <a:t> coefficient always imply that the variable are not correlated? </a:t>
            </a:r>
            <a:endParaRPr sz="1200">
              <a:solidFill>
                <a:schemeClr val="dk1"/>
              </a:solidFill>
            </a:endParaRPr>
          </a:p>
          <a:p>
            <a:pPr indent="-233207" lvl="0" marL="464790" marR="17526" rtl="0" algn="l">
              <a:lnSpc>
                <a:spcPct val="113642"/>
              </a:lnSpc>
              <a:spcBef>
                <a:spcPts val="67"/>
              </a:spcBef>
              <a:spcAft>
                <a:spcPts val="0"/>
              </a:spcAft>
              <a:buClr>
                <a:schemeClr val="dk1"/>
              </a:buClr>
              <a:buSzPts val="1100"/>
              <a:buFont typeface="Arial"/>
              <a:buNone/>
            </a:pPr>
            <a:r>
              <a:rPr lang="en" sz="1200">
                <a:solidFill>
                  <a:schemeClr val="dk1"/>
                </a:solidFill>
              </a:rPr>
              <a:t>5. What are some common drawbacks of the linear regression model? What are some ways to overcome them?</a:t>
            </a:r>
            <a:endParaRPr sz="1200">
              <a:solidFill>
                <a:schemeClr val="dk1"/>
              </a:solidFill>
            </a:endParaRPr>
          </a:p>
          <a:p>
            <a:pPr indent="-232229" lvl="0" marL="468142" marR="7180" rtl="0" algn="l">
              <a:lnSpc>
                <a:spcPct val="113642"/>
              </a:lnSpc>
              <a:spcBef>
                <a:spcPts val="0"/>
              </a:spcBef>
              <a:spcAft>
                <a:spcPts val="0"/>
              </a:spcAft>
              <a:buClr>
                <a:schemeClr val="dk1"/>
              </a:buClr>
              <a:buSzPts val="1100"/>
              <a:buFont typeface="Arial"/>
              <a:buNone/>
            </a:pPr>
            <a:r>
              <a:rPr lang="en" sz="1200">
                <a:solidFill>
                  <a:schemeClr val="dk1"/>
                </a:solidFill>
              </a:rPr>
              <a:t>6. What is multicollinearity? How do you identify and deal with multicollinearity in your dataset? </a:t>
            </a:r>
            <a:endParaRPr sz="1200">
              <a:solidFill>
                <a:schemeClr val="dk1"/>
              </a:solidFill>
            </a:endParaRPr>
          </a:p>
          <a:p>
            <a:pPr indent="0" lvl="0" marL="233398" rtl="0" algn="l">
              <a:spcBef>
                <a:spcPts val="67"/>
              </a:spcBef>
              <a:spcAft>
                <a:spcPts val="0"/>
              </a:spcAft>
              <a:buNone/>
            </a:pPr>
            <a:r>
              <a:rPr lang="en" sz="1200">
                <a:solidFill>
                  <a:schemeClr val="dk1"/>
                </a:solidFill>
              </a:rPr>
              <a:t>7. How does </a:t>
            </a:r>
            <a:r>
              <a:rPr b="1" lang="en" sz="1200">
                <a:solidFill>
                  <a:schemeClr val="dk1"/>
                </a:solidFill>
              </a:rPr>
              <a:t>RFE </a:t>
            </a:r>
            <a:r>
              <a:rPr lang="en" sz="1200">
                <a:solidFill>
                  <a:schemeClr val="dk1"/>
                </a:solidFill>
              </a:rPr>
              <a:t>work? </a:t>
            </a:r>
            <a:r>
              <a:rPr b="1" lang="en" sz="1200">
                <a:solidFill>
                  <a:srgbClr val="292929"/>
                </a:solidFill>
                <a:highlight>
                  <a:srgbClr val="FFFFFF"/>
                </a:highlight>
              </a:rPr>
              <a:t>Recursive Feature Elimination</a:t>
            </a:r>
            <a:endParaRPr b="1" sz="1200">
              <a:solidFill>
                <a:srgbClr val="292929"/>
              </a:solidFill>
              <a:highlight>
                <a:srgbClr val="FFFFFF"/>
              </a:highlight>
            </a:endParaRPr>
          </a:p>
          <a:p>
            <a:pPr indent="0" lvl="0" marL="0" rtl="0" algn="l">
              <a:spcBef>
                <a:spcPts val="217"/>
              </a:spcBef>
              <a:spcAft>
                <a:spcPts val="0"/>
              </a:spcAft>
              <a:buClr>
                <a:schemeClr val="dk1"/>
              </a:buClr>
              <a:buSzPts val="1100"/>
              <a:buFont typeface="Arial"/>
              <a:buNone/>
            </a:pPr>
            <a:r>
              <a:rPr lang="en" sz="1200">
                <a:solidFill>
                  <a:schemeClr val="dk1"/>
                </a:solidFill>
              </a:rPr>
              <a:t>      8. Explain the working of </a:t>
            </a:r>
            <a:r>
              <a:rPr b="1" lang="en" sz="1200">
                <a:solidFill>
                  <a:schemeClr val="dk1"/>
                </a:solidFill>
              </a:rPr>
              <a:t>gradient descent</a:t>
            </a:r>
            <a:r>
              <a:rPr lang="en" sz="1200">
                <a:solidFill>
                  <a:schemeClr val="dk1"/>
                </a:solidFill>
              </a:rPr>
              <a:t>. </a:t>
            </a:r>
            <a:endParaRPr b="1" sz="1200">
              <a:solidFill>
                <a:schemeClr val="dk1"/>
              </a:solidFill>
            </a:endParaRPr>
          </a:p>
          <a:p>
            <a:pPr indent="-230554" lvl="0" marL="463674" marR="4220" rtl="0" algn="l">
              <a:lnSpc>
                <a:spcPct val="113642"/>
              </a:lnSpc>
              <a:spcBef>
                <a:spcPts val="217"/>
              </a:spcBef>
              <a:spcAft>
                <a:spcPts val="0"/>
              </a:spcAft>
              <a:buClr>
                <a:schemeClr val="dk1"/>
              </a:buClr>
              <a:buSzPts val="1100"/>
              <a:buFont typeface="Arial"/>
              <a:buNone/>
            </a:pPr>
            <a:r>
              <a:rPr lang="en" sz="1200">
                <a:solidFill>
                  <a:schemeClr val="dk1"/>
                </a:solidFill>
              </a:rPr>
              <a:t>9. What is heteroscedasticity? What are the consequences, and how can you overcome it? </a:t>
            </a:r>
            <a:endParaRPr sz="1200">
              <a:solidFill>
                <a:schemeClr val="dk1"/>
              </a:solidFill>
            </a:endParaRPr>
          </a:p>
          <a:p>
            <a:pPr indent="0" lvl="0" marL="230327" marR="1383038" rtl="0" algn="l">
              <a:lnSpc>
                <a:spcPct val="113642"/>
              </a:lnSpc>
              <a:spcBef>
                <a:spcPts val="67"/>
              </a:spcBef>
              <a:spcAft>
                <a:spcPts val="0"/>
              </a:spcAft>
              <a:buNone/>
            </a:pPr>
            <a:r>
              <a:rPr lang="en" sz="1200">
                <a:solidFill>
                  <a:schemeClr val="dk1"/>
                </a:solidFill>
              </a:rPr>
              <a:t>10. How do you interpret a linear regression model? </a:t>
            </a:r>
            <a:endParaRPr b="1" sz="1200">
              <a:solidFill>
                <a:schemeClr val="dk1"/>
              </a:solidFill>
            </a:endParaRPr>
          </a:p>
          <a:p>
            <a:pPr indent="0" lvl="0" marL="230327" marR="1383038" rtl="0" algn="l">
              <a:lnSpc>
                <a:spcPct val="113642"/>
              </a:lnSpc>
              <a:spcBef>
                <a:spcPts val="67"/>
              </a:spcBef>
              <a:spcAft>
                <a:spcPts val="0"/>
              </a:spcAft>
              <a:buNone/>
            </a:pPr>
            <a:r>
              <a:rPr lang="en" sz="1200">
                <a:solidFill>
                  <a:schemeClr val="dk1"/>
                </a:solidFill>
              </a:rPr>
              <a:t>11. How is hypothesis testing used in linear regression?</a:t>
            </a:r>
            <a:endParaRPr sz="1200">
              <a:solidFill>
                <a:schemeClr val="dk1"/>
              </a:solidFill>
            </a:endParaRPr>
          </a:p>
          <a:p>
            <a:pPr indent="0" lvl="0" marL="230327" marR="1383038" rtl="0" algn="l">
              <a:lnSpc>
                <a:spcPct val="113642"/>
              </a:lnSpc>
              <a:spcBef>
                <a:spcPts val="67"/>
              </a:spcBef>
              <a:spcAft>
                <a:spcPts val="0"/>
              </a:spcAft>
              <a:buNone/>
            </a:pPr>
            <a:r>
              <a:rPr lang="en" sz="1200">
                <a:solidFill>
                  <a:schemeClr val="dk1"/>
                </a:solidFill>
              </a:rPr>
              <a:t>12. What is the </a:t>
            </a:r>
            <a:r>
              <a:rPr lang="en" sz="1200">
                <a:solidFill>
                  <a:schemeClr val="dk1"/>
                </a:solidFill>
              </a:rPr>
              <a:t>difference</a:t>
            </a:r>
            <a:r>
              <a:rPr lang="en" sz="1200">
                <a:solidFill>
                  <a:schemeClr val="dk1"/>
                </a:solidFill>
              </a:rPr>
              <a:t> between </a:t>
            </a:r>
            <a:r>
              <a:rPr b="1" lang="en" sz="1200">
                <a:solidFill>
                  <a:schemeClr val="dk1"/>
                </a:solidFill>
              </a:rPr>
              <a:t>Regression and ANOVA</a:t>
            </a:r>
            <a:r>
              <a:rPr lang="en" sz="1200">
                <a:solidFill>
                  <a:schemeClr val="dk1"/>
                </a:solidFill>
              </a:rPr>
              <a:t>?</a:t>
            </a:r>
            <a:endParaRPr sz="1200">
              <a:solidFill>
                <a:schemeClr val="dk1"/>
              </a:solidFill>
            </a:endParaRPr>
          </a:p>
          <a:p>
            <a:pPr indent="0" lvl="0" marL="0" marR="1383038" rtl="0" algn="l">
              <a:lnSpc>
                <a:spcPct val="113642"/>
              </a:lnSpc>
              <a:spcBef>
                <a:spcPts val="67"/>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152400" y="152400"/>
            <a:ext cx="8839201" cy="43940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152400" y="152400"/>
            <a:ext cx="8839200" cy="47766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152400" y="152400"/>
            <a:ext cx="6874310" cy="2419350"/>
          </a:xfrm>
          <a:prstGeom prst="rect">
            <a:avLst/>
          </a:prstGeom>
          <a:noFill/>
          <a:ln>
            <a:noFill/>
          </a:ln>
        </p:spPr>
      </p:pic>
      <p:pic>
        <p:nvPicPr>
          <p:cNvPr id="97" name="Google Shape;97;p20"/>
          <p:cNvPicPr preferRelativeResize="0"/>
          <p:nvPr/>
        </p:nvPicPr>
        <p:blipFill rotWithShape="1">
          <a:blip r:embed="rId4">
            <a:alphaModFix/>
          </a:blip>
          <a:srcRect b="0" l="9706" r="0" t="0"/>
          <a:stretch/>
        </p:blipFill>
        <p:spPr>
          <a:xfrm>
            <a:off x="152400" y="2724150"/>
            <a:ext cx="4105225" cy="1353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1"/>
          <p:cNvPicPr preferRelativeResize="0"/>
          <p:nvPr/>
        </p:nvPicPr>
        <p:blipFill>
          <a:blip r:embed="rId3">
            <a:alphaModFix/>
          </a:blip>
          <a:stretch>
            <a:fillRect/>
          </a:stretch>
        </p:blipFill>
        <p:spPr>
          <a:xfrm>
            <a:off x="152400" y="152400"/>
            <a:ext cx="7290675" cy="436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